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4"/>
  </p:sldMasterIdLst>
  <p:sldIdLst>
    <p:sldId id="261" r:id="rId5"/>
    <p:sldId id="269" r:id="rId6"/>
    <p:sldId id="263" r:id="rId7"/>
    <p:sldId id="258" r:id="rId8"/>
  </p:sldIdLst>
  <p:sldSz cx="6858000" cy="51435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5391AA"/>
    <a:srgbClr val="D72027"/>
    <a:srgbClr val="D8272D"/>
    <a:srgbClr val="002A39"/>
    <a:srgbClr val="528EA7"/>
    <a:srgbClr val="001A26"/>
    <a:srgbClr val="40C4F4"/>
    <a:srgbClr val="A5F6E2"/>
    <a:srgbClr val="E5F4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8" autoAdjust="0"/>
    <p:restoredTop sz="94660"/>
  </p:normalViewPr>
  <p:slideViewPr>
    <p:cSldViewPr snapToGrid="0">
      <p:cViewPr varScale="1">
        <p:scale>
          <a:sx n="95" d="100"/>
          <a:sy n="95" d="100"/>
        </p:scale>
        <p:origin x="1602" y="84"/>
      </p:cViewPr>
      <p:guideLst>
        <p:guide orient="horz" pos="1620"/>
        <p:guide pos="21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46AAAE-42B7-4CD2-AF90-0CB7CB41C624}" type="datetimeFigureOut">
              <a:rPr lang="en-US" smtClean="0"/>
              <a:pPr/>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7A8AB-A956-44AD-A34F-AAACFE9CD716}" type="slidenum">
              <a:rPr lang="en-US" smtClean="0"/>
              <a:pPr/>
              <a:t>‹#›</a:t>
            </a:fld>
            <a:endParaRPr lang="en-US"/>
          </a:p>
        </p:txBody>
      </p:sp>
    </p:spTree>
    <p:extLst>
      <p:ext uri="{BB962C8B-B14F-4D97-AF65-F5344CB8AC3E}">
        <p14:creationId xmlns:p14="http://schemas.microsoft.com/office/powerpoint/2010/main" val="50137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46AAAE-42B7-4CD2-AF90-0CB7CB41C624}" type="datetimeFigureOut">
              <a:rPr lang="en-US" smtClean="0"/>
              <a:pPr/>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7A8AB-A956-44AD-A34F-AAACFE9CD716}" type="slidenum">
              <a:rPr lang="en-US" smtClean="0"/>
              <a:pPr/>
              <a:t>‹#›</a:t>
            </a:fld>
            <a:endParaRPr lang="en-US"/>
          </a:p>
        </p:txBody>
      </p:sp>
    </p:spTree>
    <p:extLst>
      <p:ext uri="{BB962C8B-B14F-4D97-AF65-F5344CB8AC3E}">
        <p14:creationId xmlns:p14="http://schemas.microsoft.com/office/powerpoint/2010/main" val="1542155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73844"/>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273844"/>
            <a:ext cx="4350544"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46AAAE-42B7-4CD2-AF90-0CB7CB41C624}" type="datetimeFigureOut">
              <a:rPr lang="en-US" smtClean="0"/>
              <a:pPr/>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7A8AB-A956-44AD-A34F-AAACFE9CD716}" type="slidenum">
              <a:rPr lang="en-US" smtClean="0"/>
              <a:pPr/>
              <a:t>‹#›</a:t>
            </a:fld>
            <a:endParaRPr lang="en-US"/>
          </a:p>
        </p:txBody>
      </p:sp>
    </p:spTree>
    <p:extLst>
      <p:ext uri="{BB962C8B-B14F-4D97-AF65-F5344CB8AC3E}">
        <p14:creationId xmlns:p14="http://schemas.microsoft.com/office/powerpoint/2010/main" val="322841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46AAAE-42B7-4CD2-AF90-0CB7CB41C624}" type="datetimeFigureOut">
              <a:rPr lang="en-US" smtClean="0"/>
              <a:pPr/>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7A8AB-A956-44AD-A34F-AAACFE9CD716}" type="slidenum">
              <a:rPr lang="en-US" smtClean="0"/>
              <a:pPr/>
              <a:t>‹#›</a:t>
            </a:fld>
            <a:endParaRPr lang="en-US"/>
          </a:p>
        </p:txBody>
      </p:sp>
    </p:spTree>
    <p:extLst>
      <p:ext uri="{BB962C8B-B14F-4D97-AF65-F5344CB8AC3E}">
        <p14:creationId xmlns:p14="http://schemas.microsoft.com/office/powerpoint/2010/main" val="1922563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1282305"/>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3442099"/>
            <a:ext cx="5915025"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6AAAE-42B7-4CD2-AF90-0CB7CB41C624}" type="datetimeFigureOut">
              <a:rPr lang="en-US" smtClean="0"/>
              <a:pPr/>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7A8AB-A956-44AD-A34F-AAACFE9CD716}" type="slidenum">
              <a:rPr lang="en-US" smtClean="0"/>
              <a:pPr/>
              <a:t>‹#›</a:t>
            </a:fld>
            <a:endParaRPr lang="en-US"/>
          </a:p>
        </p:txBody>
      </p:sp>
    </p:spTree>
    <p:extLst>
      <p:ext uri="{BB962C8B-B14F-4D97-AF65-F5344CB8AC3E}">
        <p14:creationId xmlns:p14="http://schemas.microsoft.com/office/powerpoint/2010/main" val="381577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46AAAE-42B7-4CD2-AF90-0CB7CB41C624}" type="datetimeFigureOut">
              <a:rPr lang="en-US" smtClean="0"/>
              <a:pPr/>
              <a:t>12/30/2018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7A8AB-A956-44AD-A34F-AAACFE9CD716}" type="slidenum">
              <a:rPr lang="en-US" smtClean="0"/>
              <a:pPr/>
              <a:t>‹#›</a:t>
            </a:fld>
            <a:endParaRPr lang="en-US"/>
          </a:p>
        </p:txBody>
      </p:sp>
    </p:spTree>
    <p:extLst>
      <p:ext uri="{BB962C8B-B14F-4D97-AF65-F5344CB8AC3E}">
        <p14:creationId xmlns:p14="http://schemas.microsoft.com/office/powerpoint/2010/main" val="3498577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1878806"/>
            <a:ext cx="2901255"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1260872"/>
            <a:ext cx="2915543"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1878806"/>
            <a:ext cx="2915543"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46AAAE-42B7-4CD2-AF90-0CB7CB41C624}" type="datetimeFigureOut">
              <a:rPr lang="en-US" smtClean="0"/>
              <a:pPr/>
              <a:t>12/30/2018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57A8AB-A956-44AD-A34F-AAACFE9CD716}" type="slidenum">
              <a:rPr lang="en-US" smtClean="0"/>
              <a:pPr/>
              <a:t>‹#›</a:t>
            </a:fld>
            <a:endParaRPr lang="en-US"/>
          </a:p>
        </p:txBody>
      </p:sp>
    </p:spTree>
    <p:extLst>
      <p:ext uri="{BB962C8B-B14F-4D97-AF65-F5344CB8AC3E}">
        <p14:creationId xmlns:p14="http://schemas.microsoft.com/office/powerpoint/2010/main" val="365730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46AAAE-42B7-4CD2-AF90-0CB7CB41C624}" type="datetimeFigureOut">
              <a:rPr lang="en-US" smtClean="0"/>
              <a:pPr/>
              <a:t>12/30/2018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57A8AB-A956-44AD-A34F-AAACFE9CD716}" type="slidenum">
              <a:rPr lang="en-US" smtClean="0"/>
              <a:pPr/>
              <a:t>‹#›</a:t>
            </a:fld>
            <a:endParaRPr lang="en-US"/>
          </a:p>
        </p:txBody>
      </p:sp>
    </p:spTree>
    <p:extLst>
      <p:ext uri="{BB962C8B-B14F-4D97-AF65-F5344CB8AC3E}">
        <p14:creationId xmlns:p14="http://schemas.microsoft.com/office/powerpoint/2010/main" val="345642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6AAAE-42B7-4CD2-AF90-0CB7CB41C624}" type="datetimeFigureOut">
              <a:rPr lang="en-US" smtClean="0"/>
              <a:pPr/>
              <a:t>12/30/2018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57A8AB-A956-44AD-A34F-AAACFE9CD716}" type="slidenum">
              <a:rPr lang="en-US" smtClean="0"/>
              <a:pPr/>
              <a:t>‹#›</a:t>
            </a:fld>
            <a:endParaRPr lang="en-US"/>
          </a:p>
        </p:txBody>
      </p:sp>
    </p:spTree>
    <p:extLst>
      <p:ext uri="{BB962C8B-B14F-4D97-AF65-F5344CB8AC3E}">
        <p14:creationId xmlns:p14="http://schemas.microsoft.com/office/powerpoint/2010/main" val="2673463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740570"/>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346AAAE-42B7-4CD2-AF90-0CB7CB41C624}" type="datetimeFigureOut">
              <a:rPr lang="en-US" smtClean="0"/>
              <a:pPr/>
              <a:t>12/30/2018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7A8AB-A956-44AD-A34F-AAACFE9CD716}" type="slidenum">
              <a:rPr lang="en-US" smtClean="0"/>
              <a:pPr/>
              <a:t>‹#›</a:t>
            </a:fld>
            <a:endParaRPr lang="en-US"/>
          </a:p>
        </p:txBody>
      </p:sp>
    </p:spTree>
    <p:extLst>
      <p:ext uri="{BB962C8B-B14F-4D97-AF65-F5344CB8AC3E}">
        <p14:creationId xmlns:p14="http://schemas.microsoft.com/office/powerpoint/2010/main" val="297287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740570"/>
            <a:ext cx="3471863"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346AAAE-42B7-4CD2-AF90-0CB7CB41C624}" type="datetimeFigureOut">
              <a:rPr lang="en-US" smtClean="0"/>
              <a:pPr/>
              <a:t>12/30/2018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7A8AB-A956-44AD-A34F-AAACFE9CD716}" type="slidenum">
              <a:rPr lang="en-US" smtClean="0"/>
              <a:pPr/>
              <a:t>‹#›</a:t>
            </a:fld>
            <a:endParaRPr lang="en-US"/>
          </a:p>
        </p:txBody>
      </p:sp>
    </p:spTree>
    <p:extLst>
      <p:ext uri="{BB962C8B-B14F-4D97-AF65-F5344CB8AC3E}">
        <p14:creationId xmlns:p14="http://schemas.microsoft.com/office/powerpoint/2010/main" val="3665303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F346AAAE-42B7-4CD2-AF90-0CB7CB41C624}" type="datetimeFigureOut">
              <a:rPr lang="en-US" smtClean="0"/>
              <a:pPr/>
              <a:t>12/30/2018</a:t>
            </a:fld>
            <a:endParaRPr lang="en-US"/>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DE57A8AB-A956-44AD-A34F-AAACFE9CD716}" type="slidenum">
              <a:rPr lang="en-US" smtClean="0"/>
              <a:pPr/>
              <a:t>‹#›</a:t>
            </a:fld>
            <a:endParaRPr lang="en-US"/>
          </a:p>
        </p:txBody>
      </p:sp>
    </p:spTree>
    <p:extLst>
      <p:ext uri="{BB962C8B-B14F-4D97-AF65-F5344CB8AC3E}">
        <p14:creationId xmlns:p14="http://schemas.microsoft.com/office/powerpoint/2010/main" val="70600247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93599" y="2871844"/>
            <a:ext cx="4564401" cy="2263666"/>
          </a:xfrm>
          <a:prstGeom prst="rect">
            <a:avLst/>
          </a:prstGeom>
          <a:solidFill>
            <a:srgbClr val="5391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50590"/>
          <a:stretch/>
        </p:blipFill>
        <p:spPr>
          <a:xfrm>
            <a:off x="2299996" y="-5233"/>
            <a:ext cx="4555352" cy="2879834"/>
          </a:xfrm>
          <a:prstGeom prst="rect">
            <a:avLst/>
          </a:prstGeom>
        </p:spPr>
      </p:pic>
      <p:sp>
        <p:nvSpPr>
          <p:cNvPr id="7" name="TextBox 6"/>
          <p:cNvSpPr txBox="1"/>
          <p:nvPr/>
        </p:nvSpPr>
        <p:spPr>
          <a:xfrm>
            <a:off x="-5992" y="-12820"/>
            <a:ext cx="1571264" cy="307777"/>
          </a:xfrm>
          <a:prstGeom prst="rect">
            <a:avLst/>
          </a:prstGeom>
          <a:noFill/>
        </p:spPr>
        <p:txBody>
          <a:bodyPr wrap="none" rtlCol="0">
            <a:spAutoFit/>
          </a:bodyPr>
          <a:lstStyle/>
          <a:p>
            <a:r>
              <a:rPr lang="fr-FR" sz="1400">
                <a:solidFill>
                  <a:srgbClr val="D72027"/>
                </a:solidFill>
                <a:latin typeface="Century Gothic" panose="020B0502020202020204" pitchFamily="34" charset="0"/>
                <a:cs typeface="Lucida Grande"/>
              </a:rPr>
              <a:t>FACC-Chicago</a:t>
            </a:r>
          </a:p>
        </p:txBody>
      </p:sp>
      <p:sp>
        <p:nvSpPr>
          <p:cNvPr id="19" name="Rectangle 18"/>
          <p:cNvSpPr/>
          <p:nvPr/>
        </p:nvSpPr>
        <p:spPr>
          <a:xfrm>
            <a:off x="-5992" y="249688"/>
            <a:ext cx="2293598" cy="1277273"/>
          </a:xfrm>
          <a:prstGeom prst="rect">
            <a:avLst/>
          </a:prstGeom>
        </p:spPr>
        <p:txBody>
          <a:bodyPr wrap="square">
            <a:spAutoFit/>
          </a:bodyPr>
          <a:lstStyle/>
          <a:p>
            <a:r>
              <a:rPr lang="fr-FR" sz="1100" dirty="0">
                <a:ea typeface="Times New Roman" panose="02020603050405020304" pitchFamily="18" charset="0"/>
                <a:cs typeface="Times New Roman" panose="02020603050405020304" pitchFamily="18" charset="0"/>
              </a:rPr>
              <a:t>La Chambre de Commerce Franco-Américaine de Chicago</a:t>
            </a:r>
            <a:r>
              <a:rPr lang="ie-Latn-001" sz="1100" dirty="0">
                <a:ea typeface="Times New Roman" panose="02020603050405020304" pitchFamily="18" charset="0"/>
                <a:cs typeface="Times New Roman" panose="02020603050405020304" pitchFamily="18" charset="0"/>
              </a:rPr>
              <a:t> (</a:t>
            </a:r>
            <a:r>
              <a:rPr lang="fr-FR" sz="1100" dirty="0">
                <a:ea typeface="Times New Roman" panose="02020603050405020304" pitchFamily="18" charset="0"/>
                <a:cs typeface="Times New Roman" panose="02020603050405020304" pitchFamily="18" charset="0"/>
              </a:rPr>
              <a:t>F</a:t>
            </a:r>
            <a:r>
              <a:rPr lang="ie-Latn-001" sz="1100" dirty="0">
                <a:ea typeface="Times New Roman" panose="02020603050405020304" pitchFamily="18" charset="0"/>
                <a:cs typeface="Times New Roman" panose="02020603050405020304" pitchFamily="18" charset="0"/>
              </a:rPr>
              <a:t>A</a:t>
            </a:r>
            <a:r>
              <a:rPr lang="fr-FR" sz="1100" dirty="0">
                <a:ea typeface="Times New Roman" panose="02020603050405020304" pitchFamily="18" charset="0"/>
                <a:cs typeface="Times New Roman" panose="02020603050405020304" pitchFamily="18" charset="0"/>
              </a:rPr>
              <a:t>C</a:t>
            </a:r>
            <a:r>
              <a:rPr lang="ie-Latn-001" sz="1100" dirty="0">
                <a:ea typeface="Times New Roman" panose="02020603050405020304" pitchFamily="18" charset="0"/>
                <a:cs typeface="Times New Roman" panose="02020603050405020304" pitchFamily="18" charset="0"/>
              </a:rPr>
              <a:t>C-</a:t>
            </a:r>
            <a:r>
              <a:rPr lang="fr-FR" sz="1100" dirty="0">
                <a:ea typeface="Times New Roman" panose="02020603050405020304" pitchFamily="18" charset="0"/>
                <a:cs typeface="Times New Roman" panose="02020603050405020304" pitchFamily="18" charset="0"/>
              </a:rPr>
              <a:t>C</a:t>
            </a:r>
            <a:r>
              <a:rPr lang="ie-Latn-001" sz="1100" dirty="0">
                <a:ea typeface="Times New Roman" panose="02020603050405020304" pitchFamily="18" charset="0"/>
                <a:cs typeface="Times New Roman" panose="02020603050405020304" pitchFamily="18" charset="0"/>
              </a:rPr>
              <a:t>h</a:t>
            </a:r>
            <a:r>
              <a:rPr lang="fr-FR" sz="1100" dirty="0">
                <a:ea typeface="Times New Roman" panose="02020603050405020304" pitchFamily="18" charset="0"/>
                <a:cs typeface="Times New Roman" panose="02020603050405020304" pitchFamily="18" charset="0"/>
              </a:rPr>
              <a:t>i</a:t>
            </a:r>
            <a:r>
              <a:rPr lang="ie-Latn-001" sz="1100" dirty="0">
                <a:ea typeface="Times New Roman" panose="02020603050405020304" pitchFamily="18" charset="0"/>
                <a:cs typeface="Times New Roman" panose="02020603050405020304" pitchFamily="18" charset="0"/>
              </a:rPr>
              <a:t>c</a:t>
            </a:r>
            <a:r>
              <a:rPr lang="fr-FR" sz="1100" dirty="0">
                <a:ea typeface="Times New Roman" panose="02020603050405020304" pitchFamily="18" charset="0"/>
                <a:cs typeface="Times New Roman" panose="02020603050405020304" pitchFamily="18" charset="0"/>
              </a:rPr>
              <a:t>a</a:t>
            </a:r>
            <a:r>
              <a:rPr lang="ie-Latn-001" sz="1100" dirty="0">
                <a:ea typeface="Times New Roman" panose="02020603050405020304" pitchFamily="18" charset="0"/>
                <a:cs typeface="Times New Roman" panose="02020603050405020304" pitchFamily="18" charset="0"/>
              </a:rPr>
              <a:t>g</a:t>
            </a:r>
            <a:r>
              <a:rPr lang="fr-FR" sz="1100" dirty="0">
                <a:ea typeface="Times New Roman" panose="02020603050405020304" pitchFamily="18" charset="0"/>
                <a:cs typeface="Times New Roman" panose="02020603050405020304" pitchFamily="18" charset="0"/>
              </a:rPr>
              <a:t>o</a:t>
            </a:r>
            <a:r>
              <a:rPr lang="ie-Latn-001" sz="1100" dirty="0">
                <a:ea typeface="Times New Roman" panose="02020603050405020304" pitchFamily="18" charset="0"/>
                <a:cs typeface="Times New Roman" panose="02020603050405020304" pitchFamily="18" charset="0"/>
              </a:rPr>
              <a:t>)</a:t>
            </a:r>
            <a:r>
              <a:rPr lang="fr-FR" sz="1100" dirty="0">
                <a:ea typeface="Times New Roman" panose="02020603050405020304" pitchFamily="18" charset="0"/>
                <a:cs typeface="Times New Roman" panose="02020603050405020304" pitchFamily="18" charset="0"/>
              </a:rPr>
              <a:t> est une organisation</a:t>
            </a:r>
            <a:r>
              <a:rPr lang="ie-Latn-001" sz="1100" dirty="0">
                <a:ea typeface="Times New Roman" panose="02020603050405020304" pitchFamily="18" charset="0"/>
                <a:cs typeface="Times New Roman" panose="02020603050405020304" pitchFamily="18" charset="0"/>
              </a:rPr>
              <a:t> </a:t>
            </a:r>
            <a:r>
              <a:rPr lang="fr-FR" sz="1100" dirty="0">
                <a:ea typeface="Times New Roman" panose="02020603050405020304" pitchFamily="18" charset="0"/>
                <a:cs typeface="Times New Roman" panose="02020603050405020304" pitchFamily="18" charset="0"/>
              </a:rPr>
              <a:t>indépendante, binationale, </a:t>
            </a:r>
            <a:r>
              <a:rPr lang="fr-FR" sz="1100" dirty="0"/>
              <a:t>à</a:t>
            </a:r>
            <a:r>
              <a:rPr lang="fr-FR" sz="1100" dirty="0">
                <a:ea typeface="Times New Roman" panose="02020603050405020304" pitchFamily="18" charset="0"/>
                <a:cs typeface="Times New Roman" panose="02020603050405020304" pitchFamily="18" charset="0"/>
              </a:rPr>
              <a:t> but non lucratif </a:t>
            </a:r>
            <a:r>
              <a:rPr lang="ie-Latn-001" sz="1100" dirty="0">
                <a:ea typeface="Times New Roman" panose="02020603050405020304" pitchFamily="18" charset="0"/>
                <a:cs typeface="Times New Roman" panose="02020603050405020304" pitchFamily="18" charset="0"/>
              </a:rPr>
              <a:t>e</a:t>
            </a:r>
            <a:r>
              <a:rPr lang="fr-FR" sz="1100" dirty="0">
                <a:ea typeface="Times New Roman" panose="02020603050405020304" pitchFamily="18" charset="0"/>
                <a:cs typeface="Times New Roman" panose="02020603050405020304" pitchFamily="18" charset="0"/>
              </a:rPr>
              <a:t>t</a:t>
            </a:r>
            <a:r>
              <a:rPr lang="ie-Latn-001" sz="1100" dirty="0">
                <a:ea typeface="Times New Roman" panose="02020603050405020304" pitchFamily="18" charset="0"/>
                <a:cs typeface="Times New Roman" panose="02020603050405020304" pitchFamily="18" charset="0"/>
              </a:rPr>
              <a:t> q</a:t>
            </a:r>
            <a:r>
              <a:rPr lang="fr-FR" sz="1100" dirty="0">
                <a:ea typeface="Times New Roman" panose="02020603050405020304" pitchFamily="18" charset="0"/>
                <a:cs typeface="Times New Roman" panose="02020603050405020304" pitchFamily="18" charset="0"/>
              </a:rPr>
              <a:t>u</a:t>
            </a:r>
            <a:r>
              <a:rPr lang="ie-Latn-001" sz="1100" dirty="0">
                <a:ea typeface="Times New Roman" panose="02020603050405020304" pitchFamily="18" charset="0"/>
                <a:cs typeface="Times New Roman" panose="02020603050405020304" pitchFamily="18" charset="0"/>
              </a:rPr>
              <a:t>i s</a:t>
            </a:r>
            <a:r>
              <a:rPr lang="fr-FR" sz="1100" dirty="0">
                <a:ea typeface="Times New Roman" panose="02020603050405020304" pitchFamily="18" charset="0"/>
                <a:cs typeface="Times New Roman" panose="02020603050405020304" pitchFamily="18" charset="0"/>
              </a:rPr>
              <a:t>e finance par </a:t>
            </a:r>
            <a:r>
              <a:rPr lang="ie-Latn-001" sz="1100" dirty="0">
                <a:ea typeface="Times New Roman" panose="02020603050405020304" pitchFamily="18" charset="0"/>
                <a:cs typeface="Times New Roman" panose="02020603050405020304" pitchFamily="18" charset="0"/>
              </a:rPr>
              <a:t>ses </a:t>
            </a:r>
            <a:r>
              <a:rPr lang="fr-FR" sz="1100" dirty="0">
                <a:ea typeface="Times New Roman" panose="02020603050405020304" pitchFamily="18" charset="0"/>
                <a:cs typeface="Times New Roman" panose="02020603050405020304" pitchFamily="18" charset="0"/>
              </a:rPr>
              <a:t>o</a:t>
            </a:r>
            <a:r>
              <a:rPr lang="ie-Latn-001" sz="1100" dirty="0">
                <a:ea typeface="Times New Roman" panose="02020603050405020304" pitchFamily="18" charset="0"/>
                <a:cs typeface="Times New Roman" panose="02020603050405020304" pitchFamily="18" charset="0"/>
              </a:rPr>
              <a:t>f</a:t>
            </a:r>
            <a:r>
              <a:rPr lang="fr-FR" sz="1100" dirty="0">
                <a:ea typeface="Times New Roman" panose="02020603050405020304" pitchFamily="18" charset="0"/>
                <a:cs typeface="Times New Roman" panose="02020603050405020304" pitchFamily="18" charset="0"/>
              </a:rPr>
              <a:t>f</a:t>
            </a:r>
            <a:r>
              <a:rPr lang="ie-Latn-001" sz="1100" dirty="0">
                <a:ea typeface="Times New Roman" panose="02020603050405020304" pitchFamily="18" charset="0"/>
                <a:cs typeface="Times New Roman" panose="02020603050405020304" pitchFamily="18" charset="0"/>
              </a:rPr>
              <a:t>r</a:t>
            </a:r>
            <a:r>
              <a:rPr lang="fr-FR" sz="1100" dirty="0">
                <a:ea typeface="Times New Roman" panose="02020603050405020304" pitchFamily="18" charset="0"/>
                <a:cs typeface="Times New Roman" panose="02020603050405020304" pitchFamily="18" charset="0"/>
              </a:rPr>
              <a:t>e</a:t>
            </a:r>
            <a:r>
              <a:rPr lang="ie-Latn-001" sz="1100" dirty="0">
                <a:ea typeface="Times New Roman" panose="02020603050405020304" pitchFamily="18" charset="0"/>
                <a:cs typeface="Times New Roman" panose="02020603050405020304" pitchFamily="18" charset="0"/>
              </a:rPr>
              <a:t>s </a:t>
            </a:r>
            <a:r>
              <a:rPr lang="fr-FR" sz="1100" dirty="0">
                <a:ea typeface="Times New Roman" panose="02020603050405020304" pitchFamily="18" charset="0"/>
                <a:cs typeface="Times New Roman" panose="02020603050405020304" pitchFamily="18" charset="0"/>
              </a:rPr>
              <a:t>d</a:t>
            </a:r>
            <a:r>
              <a:rPr lang="ie-Latn-001" sz="1100" dirty="0">
                <a:ea typeface="Times New Roman" panose="02020603050405020304" pitchFamily="18" charset="0"/>
                <a:cs typeface="Times New Roman" panose="02020603050405020304" pitchFamily="18" charset="0"/>
              </a:rPr>
              <a:t>e </a:t>
            </a:r>
            <a:r>
              <a:rPr lang="fr-FR" sz="1100" dirty="0">
                <a:ea typeface="Times New Roman" panose="02020603050405020304" pitchFamily="18" charset="0"/>
                <a:cs typeface="Times New Roman" panose="02020603050405020304" pitchFamily="18" charset="0"/>
              </a:rPr>
              <a:t>services</a:t>
            </a:r>
            <a:r>
              <a:rPr lang="ie-Latn-001" sz="1100" dirty="0">
                <a:ea typeface="Times New Roman" panose="02020603050405020304" pitchFamily="18" charset="0"/>
                <a:cs typeface="Times New Roman" panose="02020603050405020304" pitchFamily="18" charset="0"/>
              </a:rPr>
              <a:t>, </a:t>
            </a:r>
            <a:r>
              <a:rPr lang="fr-FR" sz="1100" dirty="0">
                <a:ea typeface="Times New Roman" panose="02020603050405020304" pitchFamily="18" charset="0"/>
                <a:cs typeface="Times New Roman" panose="02020603050405020304" pitchFamily="18" charset="0"/>
              </a:rPr>
              <a:t>ses </a:t>
            </a:r>
            <a:r>
              <a:rPr lang="ie-Latn-001" sz="1100" dirty="0">
                <a:ea typeface="Times New Roman" panose="02020603050405020304" pitchFamily="18" charset="0"/>
                <a:cs typeface="Times New Roman" panose="02020603050405020304" pitchFamily="18" charset="0"/>
              </a:rPr>
              <a:t>p</a:t>
            </a:r>
            <a:r>
              <a:rPr lang="fr-FR" sz="1100" dirty="0">
                <a:ea typeface="Times New Roman" panose="02020603050405020304" pitchFamily="18" charset="0"/>
                <a:cs typeface="Times New Roman" panose="02020603050405020304" pitchFamily="18" charset="0"/>
              </a:rPr>
              <a:t>r</a:t>
            </a:r>
            <a:r>
              <a:rPr lang="ie-Latn-001" sz="1100" dirty="0">
                <a:ea typeface="Times New Roman" panose="02020603050405020304" pitchFamily="18" charset="0"/>
                <a:cs typeface="Times New Roman" panose="02020603050405020304" pitchFamily="18" charset="0"/>
              </a:rPr>
              <a:t>o</a:t>
            </a:r>
            <a:r>
              <a:rPr lang="fr-FR" sz="1100" dirty="0">
                <a:ea typeface="Times New Roman" panose="02020603050405020304" pitchFamily="18" charset="0"/>
                <a:cs typeface="Times New Roman" panose="02020603050405020304" pitchFamily="18" charset="0"/>
              </a:rPr>
              <a:t>g</a:t>
            </a:r>
            <a:r>
              <a:rPr lang="ie-Latn-001" sz="1100" dirty="0">
                <a:ea typeface="Times New Roman" panose="02020603050405020304" pitchFamily="18" charset="0"/>
                <a:cs typeface="Times New Roman" panose="02020603050405020304" pitchFamily="18" charset="0"/>
              </a:rPr>
              <a:t>r</a:t>
            </a:r>
            <a:r>
              <a:rPr lang="fr-FR" sz="1100" dirty="0">
                <a:ea typeface="Times New Roman" panose="02020603050405020304" pitchFamily="18" charset="0"/>
                <a:cs typeface="Times New Roman" panose="02020603050405020304" pitchFamily="18" charset="0"/>
              </a:rPr>
              <a:t>a</a:t>
            </a:r>
            <a:r>
              <a:rPr lang="ie-Latn-001" sz="1100" dirty="0">
                <a:ea typeface="Times New Roman" panose="02020603050405020304" pitchFamily="18" charset="0"/>
                <a:cs typeface="Times New Roman" panose="02020603050405020304" pitchFamily="18" charset="0"/>
              </a:rPr>
              <a:t>m</a:t>
            </a:r>
            <a:r>
              <a:rPr lang="fr-FR" sz="1100" dirty="0">
                <a:ea typeface="Times New Roman" panose="02020603050405020304" pitchFamily="18" charset="0"/>
                <a:cs typeface="Times New Roman" panose="02020603050405020304" pitchFamily="18" charset="0"/>
              </a:rPr>
              <a:t>m</a:t>
            </a:r>
            <a:r>
              <a:rPr lang="ie-Latn-001" sz="1100" dirty="0">
                <a:ea typeface="Times New Roman" panose="02020603050405020304" pitchFamily="18" charset="0"/>
                <a:cs typeface="Times New Roman" panose="02020603050405020304" pitchFamily="18" charset="0"/>
              </a:rPr>
              <a:t>e</a:t>
            </a:r>
            <a:r>
              <a:rPr lang="fr-FR" sz="1100" dirty="0">
                <a:ea typeface="Times New Roman" panose="02020603050405020304" pitchFamily="18" charset="0"/>
                <a:cs typeface="Times New Roman" panose="02020603050405020304" pitchFamily="18" charset="0"/>
              </a:rPr>
              <a:t>s</a:t>
            </a:r>
            <a:r>
              <a:rPr lang="ie-Latn-001" sz="1100" dirty="0">
                <a:ea typeface="Times New Roman" panose="02020603050405020304" pitchFamily="18" charset="0"/>
                <a:cs typeface="Times New Roman" panose="02020603050405020304" pitchFamily="18" charset="0"/>
              </a:rPr>
              <a:t> e</a:t>
            </a:r>
            <a:r>
              <a:rPr lang="fr-FR" sz="1100" dirty="0">
                <a:ea typeface="Times New Roman" panose="02020603050405020304" pitchFamily="18" charset="0"/>
                <a:cs typeface="Times New Roman" panose="02020603050405020304" pitchFamily="18" charset="0"/>
              </a:rPr>
              <a:t>t </a:t>
            </a:r>
            <a:r>
              <a:rPr lang="ie-Latn-001" sz="1100" dirty="0">
                <a:ea typeface="Times New Roman" panose="02020603050405020304" pitchFamily="18" charset="0"/>
                <a:cs typeface="Times New Roman" panose="02020603050405020304" pitchFamily="18" charset="0"/>
              </a:rPr>
              <a:t>l</a:t>
            </a:r>
            <a:r>
              <a:rPr lang="fr-FR" sz="1100" dirty="0">
                <a:ea typeface="Times New Roman" panose="02020603050405020304" pitchFamily="18" charset="0"/>
                <a:cs typeface="Times New Roman" panose="02020603050405020304" pitchFamily="18" charset="0"/>
              </a:rPr>
              <a:t>es </a:t>
            </a:r>
            <a:r>
              <a:rPr lang="ie-Latn-001" sz="1100" dirty="0">
                <a:ea typeface="Times New Roman" panose="02020603050405020304" pitchFamily="18" charset="0"/>
                <a:cs typeface="Times New Roman" panose="02020603050405020304" pitchFamily="18" charset="0"/>
              </a:rPr>
              <a:t>c</a:t>
            </a:r>
            <a:r>
              <a:rPr lang="fr-FR" sz="1100" dirty="0">
                <a:ea typeface="Times New Roman" panose="02020603050405020304" pitchFamily="18" charset="0"/>
                <a:cs typeface="Times New Roman" panose="02020603050405020304" pitchFamily="18" charset="0"/>
              </a:rPr>
              <a:t>o</a:t>
            </a:r>
            <a:r>
              <a:rPr lang="ie-Latn-001" sz="1100" dirty="0">
                <a:ea typeface="Times New Roman" panose="02020603050405020304" pitchFamily="18" charset="0"/>
                <a:cs typeface="Times New Roman" panose="02020603050405020304" pitchFamily="18" charset="0"/>
              </a:rPr>
              <a:t>t</a:t>
            </a:r>
            <a:r>
              <a:rPr lang="fr-FR" sz="1100" dirty="0">
                <a:ea typeface="Times New Roman" panose="02020603050405020304" pitchFamily="18" charset="0"/>
                <a:cs typeface="Times New Roman" panose="02020603050405020304" pitchFamily="18" charset="0"/>
              </a:rPr>
              <a:t>i</a:t>
            </a:r>
            <a:r>
              <a:rPr lang="ie-Latn-001" sz="1100" dirty="0">
                <a:ea typeface="Times New Roman" panose="02020603050405020304" pitchFamily="18" charset="0"/>
                <a:cs typeface="Times New Roman" panose="02020603050405020304" pitchFamily="18" charset="0"/>
              </a:rPr>
              <a:t>s</a:t>
            </a:r>
            <a:r>
              <a:rPr lang="fr-FR" sz="1100" dirty="0">
                <a:ea typeface="Times New Roman" panose="02020603050405020304" pitchFamily="18" charset="0"/>
                <a:cs typeface="Times New Roman" panose="02020603050405020304" pitchFamily="18" charset="0"/>
              </a:rPr>
              <a:t>a</a:t>
            </a:r>
            <a:r>
              <a:rPr lang="ie-Latn-001" sz="1100" dirty="0">
                <a:ea typeface="Times New Roman" panose="02020603050405020304" pitchFamily="18" charset="0"/>
                <a:cs typeface="Times New Roman" panose="02020603050405020304" pitchFamily="18" charset="0"/>
              </a:rPr>
              <a:t>t</a:t>
            </a:r>
            <a:r>
              <a:rPr lang="fr-FR" sz="1100" dirty="0">
                <a:ea typeface="Times New Roman" panose="02020603050405020304" pitchFamily="18" charset="0"/>
                <a:cs typeface="Times New Roman" panose="02020603050405020304" pitchFamily="18" charset="0"/>
              </a:rPr>
              <a:t>i</a:t>
            </a:r>
            <a:r>
              <a:rPr lang="ie-Latn-001" sz="1100" dirty="0">
                <a:ea typeface="Times New Roman" panose="02020603050405020304" pitchFamily="18" charset="0"/>
                <a:cs typeface="Times New Roman" panose="02020603050405020304" pitchFamily="18" charset="0"/>
              </a:rPr>
              <a:t>o</a:t>
            </a:r>
            <a:r>
              <a:rPr lang="fr-FR" sz="1100" dirty="0">
                <a:ea typeface="Times New Roman" panose="02020603050405020304" pitchFamily="18" charset="0"/>
                <a:cs typeface="Times New Roman" panose="02020603050405020304" pitchFamily="18" charset="0"/>
              </a:rPr>
              <a:t>n</a:t>
            </a:r>
            <a:r>
              <a:rPr lang="ie-Latn-001" sz="1100" dirty="0">
                <a:ea typeface="Times New Roman" panose="02020603050405020304" pitchFamily="18" charset="0"/>
                <a:cs typeface="Times New Roman" panose="02020603050405020304" pitchFamily="18" charset="0"/>
              </a:rPr>
              <a:t>s </a:t>
            </a:r>
            <a:r>
              <a:rPr lang="fr-FR" sz="1100" dirty="0">
                <a:ea typeface="Times New Roman" panose="02020603050405020304" pitchFamily="18" charset="0"/>
                <a:cs typeface="Times New Roman" panose="02020603050405020304" pitchFamily="18" charset="0"/>
              </a:rPr>
              <a:t>d</a:t>
            </a:r>
            <a:r>
              <a:rPr lang="ie-Latn-001" sz="1100" dirty="0">
                <a:ea typeface="Times New Roman" panose="02020603050405020304" pitchFamily="18" charset="0"/>
                <a:cs typeface="Times New Roman" panose="02020603050405020304" pitchFamily="18" charset="0"/>
              </a:rPr>
              <a:t>e </a:t>
            </a:r>
            <a:r>
              <a:rPr lang="fr-FR" sz="1100" dirty="0">
                <a:ea typeface="Times New Roman" panose="02020603050405020304" pitchFamily="18" charset="0"/>
                <a:cs typeface="Times New Roman" panose="02020603050405020304" pitchFamily="18" charset="0"/>
              </a:rPr>
              <a:t>s</a:t>
            </a:r>
            <a:r>
              <a:rPr lang="ie-Latn-001" sz="1100" dirty="0">
                <a:ea typeface="Times New Roman" panose="02020603050405020304" pitchFamily="18" charset="0"/>
                <a:cs typeface="Times New Roman" panose="02020603050405020304" pitchFamily="18" charset="0"/>
              </a:rPr>
              <a:t>e</a:t>
            </a:r>
            <a:r>
              <a:rPr lang="fr-FR" sz="1100" dirty="0">
                <a:ea typeface="Times New Roman" panose="02020603050405020304" pitchFamily="18" charset="0"/>
                <a:cs typeface="Times New Roman" panose="02020603050405020304" pitchFamily="18" charset="0"/>
              </a:rPr>
              <a:t>s</a:t>
            </a:r>
            <a:r>
              <a:rPr lang="ie-Latn-001" sz="1100" dirty="0">
                <a:ea typeface="Times New Roman" panose="02020603050405020304" pitchFamily="18" charset="0"/>
                <a:cs typeface="Times New Roman" panose="02020603050405020304" pitchFamily="18" charset="0"/>
              </a:rPr>
              <a:t> </a:t>
            </a:r>
            <a:r>
              <a:rPr lang="fr-FR" sz="1100" dirty="0">
                <a:ea typeface="Times New Roman" panose="02020603050405020304" pitchFamily="18" charset="0"/>
                <a:cs typeface="Times New Roman" panose="02020603050405020304" pitchFamily="18" charset="0"/>
              </a:rPr>
              <a:t>membres</a:t>
            </a:r>
            <a:r>
              <a:rPr lang="ie-Latn-001" sz="1100" dirty="0">
                <a:ea typeface="Times New Roman" panose="02020603050405020304" pitchFamily="18" charset="0"/>
                <a:cs typeface="Times New Roman" panose="02020603050405020304" pitchFamily="18" charset="0"/>
              </a:rPr>
              <a:t>.</a:t>
            </a:r>
            <a:endParaRPr lang="fr-FR" sz="1100" dirty="0">
              <a:ea typeface="Times New Roman" panose="02020603050405020304" pitchFamily="18" charset="0"/>
              <a:cs typeface="Times New Roman" panose="02020603050405020304" pitchFamily="18" charset="0"/>
            </a:endParaRPr>
          </a:p>
        </p:txBody>
      </p:sp>
      <p:sp>
        <p:nvSpPr>
          <p:cNvPr id="2" name="Rectangle 1"/>
          <p:cNvSpPr/>
          <p:nvPr/>
        </p:nvSpPr>
        <p:spPr>
          <a:xfrm>
            <a:off x="33704" y="1520660"/>
            <a:ext cx="784189" cy="307777"/>
          </a:xfrm>
          <a:prstGeom prst="rect">
            <a:avLst/>
          </a:prstGeom>
        </p:spPr>
        <p:txBody>
          <a:bodyPr wrap="none">
            <a:spAutoFit/>
          </a:bodyPr>
          <a:lstStyle/>
          <a:p>
            <a:r>
              <a:rPr lang="fr-FR" sz="1400">
                <a:solidFill>
                  <a:srgbClr val="D72027"/>
                </a:solidFill>
                <a:latin typeface="Century Gothic" panose="020B0502020202020204" pitchFamily="34" charset="0"/>
              </a:rPr>
              <a:t>Mission</a:t>
            </a:r>
          </a:p>
        </p:txBody>
      </p:sp>
      <p:sp>
        <p:nvSpPr>
          <p:cNvPr id="3" name="Rectangle 2"/>
          <p:cNvSpPr/>
          <p:nvPr/>
        </p:nvSpPr>
        <p:spPr>
          <a:xfrm>
            <a:off x="-5992" y="1791544"/>
            <a:ext cx="2272598" cy="1277273"/>
          </a:xfrm>
          <a:prstGeom prst="rect">
            <a:avLst/>
          </a:prstGeom>
        </p:spPr>
        <p:txBody>
          <a:bodyPr wrap="square">
            <a:spAutoFit/>
          </a:bodyPr>
          <a:lstStyle/>
          <a:p>
            <a:r>
              <a:rPr lang="fr-FR" sz="1100" dirty="0">
                <a:ea typeface="Times New Roman" panose="02020603050405020304" pitchFamily="18" charset="0"/>
                <a:cs typeface="Times New Roman" panose="02020603050405020304" pitchFamily="18" charset="0"/>
              </a:rPr>
              <a:t>La FACC-Chicago </a:t>
            </a:r>
            <a:r>
              <a:rPr lang="ie-Latn-001" sz="1100" dirty="0">
                <a:ea typeface="Times New Roman" panose="02020603050405020304" pitchFamily="18" charset="0"/>
                <a:cs typeface="Times New Roman" panose="02020603050405020304" pitchFamily="18" charset="0"/>
              </a:rPr>
              <a:t>a</a:t>
            </a:r>
            <a:r>
              <a:rPr lang="fr-FR" sz="1100" dirty="0"/>
              <a:t> pour mission le développement des relations économiques entre la France et les Etats-Unis, en accueillant et aidant les entreprises et entrepreneurs français à s’implanter dans la région de Chicago et de Milwaukee. </a:t>
            </a:r>
          </a:p>
        </p:txBody>
      </p:sp>
      <p:sp>
        <p:nvSpPr>
          <p:cNvPr id="18" name="Rectangle 17"/>
          <p:cNvSpPr/>
          <p:nvPr/>
        </p:nvSpPr>
        <p:spPr>
          <a:xfrm>
            <a:off x="-5992" y="3652442"/>
            <a:ext cx="2293598" cy="1277273"/>
          </a:xfrm>
          <a:prstGeom prst="rect">
            <a:avLst/>
          </a:prstGeom>
        </p:spPr>
        <p:txBody>
          <a:bodyPr wrap="square">
            <a:spAutoFit/>
          </a:bodyPr>
          <a:lstStyle/>
          <a:p>
            <a:r>
              <a:rPr lang="fr-FR" sz="1100" dirty="0"/>
              <a:t>La FACC-Chicago vous propose  une gamme de services conçus pour les petites et moyennes entreprises, des services d’appui adaptés à vos besoins commerciaux et à votre développement dans la région de Chicago.</a:t>
            </a:r>
          </a:p>
        </p:txBody>
      </p:sp>
      <p:sp>
        <p:nvSpPr>
          <p:cNvPr id="20" name="TextBox 19"/>
          <p:cNvSpPr txBox="1"/>
          <p:nvPr/>
        </p:nvSpPr>
        <p:spPr>
          <a:xfrm>
            <a:off x="-5992" y="3129222"/>
            <a:ext cx="2266201" cy="523220"/>
          </a:xfrm>
          <a:prstGeom prst="rect">
            <a:avLst/>
          </a:prstGeom>
          <a:noFill/>
        </p:spPr>
        <p:txBody>
          <a:bodyPr wrap="square" rtlCol="0">
            <a:spAutoFit/>
          </a:bodyPr>
          <a:lstStyle/>
          <a:p>
            <a:r>
              <a:rPr lang="fr-FR" sz="1400">
                <a:solidFill>
                  <a:srgbClr val="D72027"/>
                </a:solidFill>
                <a:latin typeface="Century Gothic" panose="020B0502020202020204" pitchFamily="34" charset="0"/>
                <a:cs typeface="Lucida Grande"/>
              </a:rPr>
              <a:t>Services d’Appui aux Entreprises</a:t>
            </a:r>
          </a:p>
        </p:txBody>
      </p:sp>
      <p:sp>
        <p:nvSpPr>
          <p:cNvPr id="14" name="TextBox 13"/>
          <p:cNvSpPr txBox="1"/>
          <p:nvPr/>
        </p:nvSpPr>
        <p:spPr>
          <a:xfrm>
            <a:off x="2311009" y="2692894"/>
            <a:ext cx="4509043" cy="738664"/>
          </a:xfrm>
          <a:prstGeom prst="rect">
            <a:avLst/>
          </a:prstGeom>
          <a:noFill/>
        </p:spPr>
        <p:txBody>
          <a:bodyPr wrap="square" rtlCol="0">
            <a:spAutoFit/>
          </a:bodyPr>
          <a:lstStyle/>
          <a:p>
            <a:pPr algn="r"/>
            <a:r>
              <a:rPr lang="fr-FR" sz="2400" spc="300" dirty="0">
                <a:solidFill>
                  <a:schemeClr val="bg1"/>
                </a:solidFill>
                <a:latin typeface="Century Gothic" panose="020B0502020202020204" pitchFamily="34" charset="0"/>
                <a:cs typeface="Lucida Grande"/>
              </a:rPr>
              <a:t>SUCCEED IN CHICAGO</a:t>
            </a:r>
            <a:br>
              <a:rPr lang="fr-FR" sz="3600" spc="300" dirty="0">
                <a:solidFill>
                  <a:schemeClr val="bg1"/>
                </a:solidFill>
                <a:latin typeface="Century Gothic" panose="020B0502020202020204" pitchFamily="34" charset="0"/>
                <a:cs typeface="Lucida Grande"/>
              </a:rPr>
            </a:br>
            <a:r>
              <a:rPr lang="fr-FR" b="1" spc="300" dirty="0">
                <a:solidFill>
                  <a:schemeClr val="bg1"/>
                </a:solidFill>
                <a:latin typeface="Century Gothic" panose="020B0502020202020204" pitchFamily="34" charset="0"/>
                <a:cs typeface="Lucida Grande"/>
              </a:rPr>
              <a:t>&gt; Nos Services</a:t>
            </a:r>
            <a:endParaRPr lang="fr-FR" sz="3600" b="1" spc="300" dirty="0">
              <a:solidFill>
                <a:schemeClr val="bg1"/>
              </a:solidFill>
              <a:latin typeface="Century Gothic" panose="020B0502020202020204" pitchFamily="34" charset="0"/>
              <a:cs typeface="Lucida Grande"/>
            </a:endParaRPr>
          </a:p>
        </p:txBody>
      </p:sp>
      <p:pic>
        <p:nvPicPr>
          <p:cNvPr id="11" name="Picture 10" descr="CCI symbol 2012.png"/>
          <p:cNvPicPr>
            <a:picLocks noChangeAspect="1"/>
          </p:cNvPicPr>
          <p:nvPr/>
        </p:nvPicPr>
        <p:blipFill>
          <a:blip r:embed="rId3">
            <a:biLevel thresh="75000"/>
            <a:extLst>
              <a:ext uri="{BEBA8EAE-BF5A-486C-A8C5-ECC9F3942E4B}">
                <a14:imgProps xmlns:a14="http://schemas.microsoft.com/office/drawing/2010/main">
                  <a14:imgLayer r:embed="rId4">
                    <a14:imgEffect>
                      <a14:artisticPhotocopy/>
                    </a14:imgEffect>
                  </a14:imgLayer>
                </a14:imgProps>
              </a:ext>
            </a:extLst>
          </a:blip>
          <a:stretch>
            <a:fillRect/>
          </a:stretch>
        </p:blipFill>
        <p:spPr>
          <a:xfrm>
            <a:off x="2348957" y="4092457"/>
            <a:ext cx="525004" cy="567572"/>
          </a:xfrm>
          <a:prstGeom prst="rect">
            <a:avLst/>
          </a:prstGeom>
        </p:spPr>
      </p:pic>
      <p:sp>
        <p:nvSpPr>
          <p:cNvPr id="8" name="Rectangle 7"/>
          <p:cNvSpPr/>
          <p:nvPr/>
        </p:nvSpPr>
        <p:spPr>
          <a:xfrm>
            <a:off x="2852941" y="4049291"/>
            <a:ext cx="4375863" cy="738664"/>
          </a:xfrm>
          <a:prstGeom prst="rect">
            <a:avLst/>
          </a:prstGeom>
        </p:spPr>
        <p:txBody>
          <a:bodyPr wrap="square">
            <a:spAutoFit/>
          </a:bodyPr>
          <a:lstStyle/>
          <a:p>
            <a:r>
              <a:rPr lang="fr-FR" sz="1400" b="1" spc="300" dirty="0">
                <a:solidFill>
                  <a:schemeClr val="bg1"/>
                </a:solidFill>
                <a:latin typeface="Century Gothic" panose="020B0502020202020204" pitchFamily="34" charset="0"/>
                <a:cs typeface="Lucida Grande"/>
              </a:rPr>
              <a:t>Chambre de Commerce Franco-Américaine</a:t>
            </a:r>
            <a:r>
              <a:rPr lang="ie-Latn-001" sz="1400" b="1" spc="300" dirty="0">
                <a:solidFill>
                  <a:schemeClr val="bg1"/>
                </a:solidFill>
                <a:latin typeface="Century Gothic" panose="020B0502020202020204" pitchFamily="34" charset="0"/>
                <a:cs typeface="Lucida Grande"/>
              </a:rPr>
              <a:t> de Chicago</a:t>
            </a:r>
            <a:r>
              <a:rPr lang="fr-FR" sz="1400" b="1" spc="300" dirty="0">
                <a:solidFill>
                  <a:schemeClr val="bg1"/>
                </a:solidFill>
                <a:latin typeface="Century Gothic" panose="020B0502020202020204" pitchFamily="34" charset="0"/>
                <a:cs typeface="Lucida Grande"/>
              </a:rPr>
              <a:t> </a:t>
            </a:r>
          </a:p>
          <a:p>
            <a:pPr algn="just"/>
            <a:r>
              <a:rPr lang="fr-FR" sz="1400" i="1" spc="300" dirty="0">
                <a:solidFill>
                  <a:schemeClr val="bg1"/>
                </a:solidFill>
                <a:latin typeface="Century Gothic" panose="020B0502020202020204" pitchFamily="34" charset="0"/>
                <a:cs typeface="Lucida Grande"/>
              </a:rPr>
              <a:t>FACC-Chicago</a:t>
            </a:r>
          </a:p>
        </p:txBody>
      </p:sp>
      <p:sp>
        <p:nvSpPr>
          <p:cNvPr id="6" name="Rectangle 5"/>
          <p:cNvSpPr/>
          <p:nvPr/>
        </p:nvSpPr>
        <p:spPr>
          <a:xfrm>
            <a:off x="2320996" y="4787955"/>
            <a:ext cx="4741956" cy="261610"/>
          </a:xfrm>
          <a:prstGeom prst="rect">
            <a:avLst/>
          </a:prstGeom>
        </p:spPr>
        <p:txBody>
          <a:bodyPr wrap="square">
            <a:spAutoFit/>
          </a:bodyPr>
          <a:lstStyle/>
          <a:p>
            <a:r>
              <a:rPr lang="fr-FR" sz="1050" spc="300" dirty="0">
                <a:solidFill>
                  <a:schemeClr val="bg1"/>
                </a:solidFill>
                <a:latin typeface="Century Gothic" panose="020B0502020202020204" pitchFamily="34" charset="0"/>
              </a:rPr>
              <a:t>Membre du réseau CCI France International</a:t>
            </a:r>
            <a:endParaRPr lang="fr-FR" sz="1050" spc="300" dirty="0">
              <a:solidFill>
                <a:schemeClr val="bg1"/>
              </a:solidFill>
            </a:endParaRPr>
          </a:p>
        </p:txBody>
      </p:sp>
    </p:spTree>
    <p:extLst>
      <p:ext uri="{BB962C8B-B14F-4D97-AF65-F5344CB8AC3E}">
        <p14:creationId xmlns:p14="http://schemas.microsoft.com/office/powerpoint/2010/main" val="139313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289511260"/>
              </p:ext>
            </p:extLst>
          </p:nvPr>
        </p:nvGraphicFramePr>
        <p:xfrm>
          <a:off x="33148" y="424624"/>
          <a:ext cx="6824852" cy="4885875"/>
        </p:xfrm>
        <a:graphic>
          <a:graphicData uri="http://schemas.openxmlformats.org/drawingml/2006/table">
            <a:tbl>
              <a:tblPr firstRow="1" firstCol="1" bandRow="1">
                <a:tableStyleId>{5C22544A-7EE6-4342-B048-85BDC9FD1C3A}</a:tableStyleId>
              </a:tblPr>
              <a:tblGrid>
                <a:gridCol w="4465280">
                  <a:extLst>
                    <a:ext uri="{9D8B030D-6E8A-4147-A177-3AD203B41FA5}">
                      <a16:colId xmlns:a16="http://schemas.microsoft.com/office/drawing/2014/main" val="1004607953"/>
                    </a:ext>
                  </a:extLst>
                </a:gridCol>
                <a:gridCol w="2359572">
                  <a:extLst>
                    <a:ext uri="{9D8B030D-6E8A-4147-A177-3AD203B41FA5}">
                      <a16:colId xmlns:a16="http://schemas.microsoft.com/office/drawing/2014/main" val="307135282"/>
                    </a:ext>
                  </a:extLst>
                </a:gridCol>
              </a:tblGrid>
              <a:tr h="695816">
                <a:tc>
                  <a:txBody>
                    <a:bodyPr/>
                    <a:lstStyle/>
                    <a:p>
                      <a:pPr marL="0" marR="0" hangingPunct="0">
                        <a:spcBef>
                          <a:spcPts val="0"/>
                        </a:spcBef>
                        <a:spcAft>
                          <a:spcPts val="0"/>
                        </a:spcAft>
                      </a:pPr>
                      <a:r>
                        <a:rPr lang="fr-FR" sz="1100" b="1" noProof="0" dirty="0">
                          <a:solidFill>
                            <a:srgbClr val="0099FF"/>
                          </a:solidFill>
                          <a:effectLst/>
                        </a:rPr>
                        <a:t>Service de domiciliation virtuelle</a:t>
                      </a:r>
                    </a:p>
                    <a:p>
                      <a:pPr marL="0" marR="0" hangingPunct="0">
                        <a:spcBef>
                          <a:spcPts val="0"/>
                        </a:spcBef>
                        <a:spcAft>
                          <a:spcPts val="0"/>
                        </a:spcAft>
                      </a:pPr>
                      <a:r>
                        <a:rPr lang="fr-FR" sz="1000" b="0" noProof="0" dirty="0">
                          <a:solidFill>
                            <a:schemeClr val="tx1"/>
                          </a:solidFill>
                          <a:effectLst/>
                        </a:rPr>
                        <a:t>Utilisation de l’adresse postale de la FACC-Chicago pour votre entreprise. Courrier transféré </a:t>
                      </a:r>
                      <a:r>
                        <a:rPr lang="fr-FR" sz="1000" b="0" noProof="0" dirty="0">
                          <a:solidFill>
                            <a:schemeClr val="tx1"/>
                          </a:solidFill>
                          <a:effectLst/>
                          <a:latin typeface="Calibri" panose="020F0502020204030204" pitchFamily="34" charset="0"/>
                          <a:cs typeface="Calibri" panose="020F0502020204030204" pitchFamily="34" charset="0"/>
                        </a:rPr>
                        <a:t>à</a:t>
                      </a:r>
                      <a:r>
                        <a:rPr lang="fr-FR" sz="1000" b="0" noProof="0" dirty="0">
                          <a:solidFill>
                            <a:schemeClr val="tx1"/>
                          </a:solidFill>
                          <a:effectLst/>
                        </a:rPr>
                        <a:t> l’adresse de votre choix. Possibilité d’avoir une ligne téléphonique avec boite vocale personnalisée. </a:t>
                      </a:r>
                      <a:endParaRPr lang="fr-FR" sz="1050" b="0" noProof="0" dirty="0">
                        <a:solidFill>
                          <a:schemeClr val="tx1"/>
                        </a:solidFill>
                        <a:effectLst/>
                      </a:endParaRPr>
                    </a:p>
                  </a:txBody>
                  <a:tcPr marL="51435" marR="51435"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hangingPunct="0">
                        <a:spcBef>
                          <a:spcPts val="0"/>
                        </a:spcBef>
                        <a:spcAft>
                          <a:spcPts val="0"/>
                        </a:spcAft>
                      </a:pPr>
                      <a:r>
                        <a:rPr lang="fr-FR" sz="1000" b="0" noProof="0">
                          <a:solidFill>
                            <a:schemeClr val="tx1"/>
                          </a:solidFill>
                          <a:effectLst/>
                        </a:rPr>
                        <a:t>$100 </a:t>
                      </a:r>
                      <a:r>
                        <a:rPr lang="fr-FR" sz="1000" b="0">
                          <a:solidFill>
                            <a:schemeClr val="tx1"/>
                          </a:solidFill>
                        </a:rPr>
                        <a:t>à</a:t>
                      </a:r>
                      <a:r>
                        <a:rPr lang="fr-FR" sz="1000" b="0" noProof="0">
                          <a:solidFill>
                            <a:schemeClr val="tx1"/>
                          </a:solidFill>
                          <a:effectLst/>
                        </a:rPr>
                        <a:t> </a:t>
                      </a:r>
                      <a:r>
                        <a:rPr lang="fr-FR" sz="1000" b="0" noProof="0" dirty="0">
                          <a:solidFill>
                            <a:schemeClr val="tx1"/>
                          </a:solidFill>
                          <a:effectLst/>
                        </a:rPr>
                        <a:t>$200 par mois selon le service choisi</a:t>
                      </a:r>
                      <a:r>
                        <a:rPr lang="fr-FR" sz="1000" b="0" noProof="0">
                          <a:solidFill>
                            <a:schemeClr val="tx1"/>
                          </a:solidFill>
                          <a:effectLst/>
                        </a:rPr>
                        <a:t>. (</a:t>
                      </a:r>
                      <a:r>
                        <a:rPr lang="fr-FR" sz="1000" b="0" i="1" noProof="0">
                          <a:solidFill>
                            <a:schemeClr val="tx1"/>
                          </a:solidFill>
                          <a:effectLst/>
                        </a:rPr>
                        <a:t>Contrat </a:t>
                      </a:r>
                      <a:r>
                        <a:rPr lang="fr-FR" sz="1000" b="0" i="1" noProof="0" dirty="0">
                          <a:solidFill>
                            <a:schemeClr val="tx1"/>
                          </a:solidFill>
                          <a:effectLst/>
                        </a:rPr>
                        <a:t>minimum de 6 mois</a:t>
                      </a:r>
                      <a:r>
                        <a:rPr lang="fr-FR" sz="1000" b="0" noProof="0" dirty="0">
                          <a:solidFill>
                            <a:schemeClr val="tx1"/>
                          </a:solidFill>
                          <a:effectLst/>
                        </a:rPr>
                        <a:t>)</a:t>
                      </a:r>
                      <a:endParaRPr lang="fr-FR" sz="1050" b="0" noProof="0" dirty="0">
                        <a:solidFill>
                          <a:schemeClr val="tx1"/>
                        </a:solidFill>
                        <a:effectLst/>
                      </a:endParaRPr>
                    </a:p>
                    <a:p>
                      <a:pPr marL="0" marR="0" hangingPunct="0">
                        <a:spcBef>
                          <a:spcPts val="0"/>
                        </a:spcBef>
                        <a:spcAft>
                          <a:spcPts val="0"/>
                        </a:spcAft>
                      </a:pPr>
                      <a:endParaRPr lang="fr-FR" sz="1050" b="0" noProof="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1435" marR="51435"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1751424"/>
                  </a:ext>
                </a:extLst>
              </a:tr>
              <a:tr h="693897">
                <a:tc>
                  <a:txBody>
                    <a:bodyPr/>
                    <a:lstStyle/>
                    <a:p>
                      <a:pPr marL="0" marR="0" hangingPunct="0">
                        <a:spcBef>
                          <a:spcPts val="0"/>
                        </a:spcBef>
                        <a:spcAft>
                          <a:spcPts val="0"/>
                        </a:spcAft>
                      </a:pPr>
                      <a:r>
                        <a:rPr lang="fr-FR" sz="1050" b="1" noProof="0" dirty="0">
                          <a:solidFill>
                            <a:srgbClr val="0099FF"/>
                          </a:solidFill>
                          <a:effectLst/>
                        </a:rPr>
                        <a:t>Location de bureau au cœur de Chicago</a:t>
                      </a:r>
                    </a:p>
                    <a:p>
                      <a:pPr marL="0" marR="0" lvl="0" indent="0" algn="l" defTabSz="685800" rtl="0" eaLnBrk="1" fontAlgn="auto" latinLnBrk="0" hangingPunct="0">
                        <a:lnSpc>
                          <a:spcPct val="100000"/>
                        </a:lnSpc>
                        <a:spcBef>
                          <a:spcPts val="0"/>
                        </a:spcBef>
                        <a:spcAft>
                          <a:spcPts val="0"/>
                        </a:spcAft>
                        <a:buClrTx/>
                        <a:buSzTx/>
                        <a:buFontTx/>
                        <a:buNone/>
                        <a:tabLst/>
                        <a:defRPr/>
                      </a:pPr>
                      <a:r>
                        <a:rPr lang="fr-FR" sz="1000" b="0" noProof="0" dirty="0">
                          <a:solidFill>
                            <a:schemeClr val="tx1"/>
                          </a:solidFill>
                          <a:effectLst/>
                        </a:rPr>
                        <a:t>FACC</a:t>
                      </a:r>
                      <a:r>
                        <a:rPr lang="ie-Latn-001" sz="1000" b="0" noProof="0" dirty="0">
                          <a:solidFill>
                            <a:schemeClr val="tx1"/>
                          </a:solidFill>
                          <a:effectLst/>
                        </a:rPr>
                        <a:t>-</a:t>
                      </a:r>
                      <a:r>
                        <a:rPr lang="fr-FR" sz="1000" b="0" noProof="0" dirty="0">
                          <a:solidFill>
                            <a:schemeClr val="tx1"/>
                          </a:solidFill>
                          <a:effectLst/>
                        </a:rPr>
                        <a:t>Chicago propose de louer des bureaux équipés pour 1 </a:t>
                      </a:r>
                      <a:r>
                        <a:rPr lang="fr-FR" sz="1000" b="0" dirty="0">
                          <a:solidFill>
                            <a:schemeClr val="dk1"/>
                          </a:solidFill>
                        </a:rPr>
                        <a:t>à</a:t>
                      </a:r>
                      <a:r>
                        <a:rPr lang="fr-FR" sz="1000" b="1" dirty="0">
                          <a:solidFill>
                            <a:schemeClr val="lt1"/>
                          </a:solidFill>
                          <a:effectLst/>
                        </a:rPr>
                        <a:t> </a:t>
                      </a:r>
                      <a:r>
                        <a:rPr lang="fr-FR" sz="1000" b="0" noProof="0" dirty="0">
                          <a:solidFill>
                            <a:schemeClr val="tx1"/>
                          </a:solidFill>
                          <a:effectLst/>
                        </a:rPr>
                        <a:t>2 personnes  dans le centre d’affaires de Chicago, avec </a:t>
                      </a:r>
                      <a:r>
                        <a:rPr lang="ie-Latn-001" sz="1000" b="0" noProof="0" dirty="0">
                          <a:solidFill>
                            <a:schemeClr val="tx1"/>
                          </a:solidFill>
                          <a:effectLst/>
                        </a:rPr>
                        <a:t>u</a:t>
                      </a:r>
                      <a:r>
                        <a:rPr lang="fr-FR" sz="1000" b="0" noProof="0" dirty="0">
                          <a:solidFill>
                            <a:schemeClr val="tx1"/>
                          </a:solidFill>
                          <a:effectLst/>
                        </a:rPr>
                        <a:t>n</a:t>
                      </a:r>
                      <a:r>
                        <a:rPr lang="ie-Latn-001" sz="1000" b="0" noProof="0" dirty="0">
                          <a:solidFill>
                            <a:schemeClr val="tx1"/>
                          </a:solidFill>
                          <a:effectLst/>
                        </a:rPr>
                        <a:t> </a:t>
                      </a:r>
                      <a:r>
                        <a:rPr lang="fr-FR" sz="1000" b="0" noProof="0" dirty="0">
                          <a:solidFill>
                            <a:schemeClr val="tx1"/>
                          </a:solidFill>
                          <a:effectLst/>
                        </a:rPr>
                        <a:t>accès </a:t>
                      </a:r>
                      <a:r>
                        <a:rPr lang="fr-FR" sz="1000" b="0" noProof="0" dirty="0">
                          <a:solidFill>
                            <a:schemeClr val="tx1"/>
                          </a:solidFill>
                          <a:effectLst/>
                          <a:latin typeface="Calibri" panose="020F0502020204030204" pitchFamily="34" charset="0"/>
                          <a:cs typeface="Calibri" panose="020F0502020204030204" pitchFamily="34" charset="0"/>
                        </a:rPr>
                        <a:t>à</a:t>
                      </a:r>
                      <a:r>
                        <a:rPr lang="fr-FR" sz="1000" b="0" noProof="0" dirty="0">
                          <a:solidFill>
                            <a:schemeClr val="tx1"/>
                          </a:solidFill>
                          <a:effectLst/>
                        </a:rPr>
                        <a:t> une salle de réunion, une cuisine et standardiste </a:t>
                      </a:r>
                      <a:r>
                        <a:rPr lang="fr-FR" sz="1000" b="0" noProof="0" dirty="0">
                          <a:solidFill>
                            <a:schemeClr val="tx1"/>
                          </a:solidFill>
                          <a:effectLst/>
                          <a:latin typeface="Calibri" panose="020F0502020204030204" pitchFamily="34" charset="0"/>
                          <a:cs typeface="Calibri" panose="020F0502020204030204" pitchFamily="34" charset="0"/>
                        </a:rPr>
                        <a:t>à</a:t>
                      </a:r>
                      <a:r>
                        <a:rPr lang="fr-FR" sz="1000" b="0" noProof="0" dirty="0">
                          <a:solidFill>
                            <a:schemeClr val="tx1"/>
                          </a:solidFill>
                          <a:effectLst/>
                        </a:rPr>
                        <a:t> temps partiel. </a:t>
                      </a:r>
                    </a:p>
                  </a:txBody>
                  <a:tcPr marL="51435" marR="51435"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hangingPunct="0">
                        <a:spcBef>
                          <a:spcPts val="0"/>
                        </a:spcBef>
                        <a:spcAft>
                          <a:spcPts val="0"/>
                        </a:spcAft>
                      </a:pPr>
                      <a:r>
                        <a:rPr lang="fr-FR" sz="1000" b="0" noProof="0" dirty="0">
                          <a:solidFill>
                            <a:schemeClr val="tx1"/>
                          </a:solidFill>
                          <a:effectLst/>
                        </a:rPr>
                        <a:t>$900 </a:t>
                      </a:r>
                      <a:r>
                        <a:rPr lang="fr-FR" sz="1000" b="0" i="0" kern="1200" noProof="0" dirty="0">
                          <a:solidFill>
                            <a:schemeClr val="dk1"/>
                          </a:solidFill>
                          <a:effectLst/>
                          <a:latin typeface="+mn-lt"/>
                          <a:ea typeface="+mn-ea"/>
                          <a:cs typeface="+mn-cs"/>
                        </a:rPr>
                        <a:t>à</a:t>
                      </a:r>
                      <a:r>
                        <a:rPr lang="fr-FR" sz="1350" b="0" i="0" kern="1200" noProof="0" dirty="0">
                          <a:solidFill>
                            <a:schemeClr val="dk1"/>
                          </a:solidFill>
                          <a:effectLst/>
                          <a:latin typeface="+mn-lt"/>
                          <a:ea typeface="+mn-ea"/>
                          <a:cs typeface="+mn-cs"/>
                        </a:rPr>
                        <a:t> </a:t>
                      </a:r>
                      <a:r>
                        <a:rPr lang="fr-FR" sz="1000" b="0" noProof="0" dirty="0">
                          <a:solidFill>
                            <a:schemeClr val="tx1"/>
                          </a:solidFill>
                          <a:effectLst/>
                        </a:rPr>
                        <a:t>$1,200 par mois. (</a:t>
                      </a:r>
                      <a:r>
                        <a:rPr lang="fr-FR" sz="1000" b="0" i="1" noProof="0" dirty="0">
                          <a:solidFill>
                            <a:schemeClr val="tx1"/>
                          </a:solidFill>
                          <a:effectLst/>
                        </a:rPr>
                        <a:t>Internet inclus, ligne téléphonique facturée séparément</a:t>
                      </a:r>
                      <a:r>
                        <a:rPr lang="fr-FR" sz="1000" b="0" noProof="0" dirty="0">
                          <a:solidFill>
                            <a:schemeClr val="tx1"/>
                          </a:solidFill>
                          <a:effectLst/>
                        </a:rPr>
                        <a:t>.)</a:t>
                      </a:r>
                      <a:endParaRPr lang="fr-FR" sz="1050" b="0" noProof="0" dirty="0">
                        <a:solidFill>
                          <a:schemeClr val="tx1"/>
                        </a:solidFill>
                        <a:effectLst/>
                      </a:endParaRPr>
                    </a:p>
                  </a:txBody>
                  <a:tcPr marL="51435" marR="51435"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4599820"/>
                  </a:ext>
                </a:extLst>
              </a:tr>
              <a:tr h="669457">
                <a:tc>
                  <a:txBody>
                    <a:bodyPr/>
                    <a:lstStyle/>
                    <a:p>
                      <a:pPr marL="0" marR="0" hangingPunct="0">
                        <a:spcBef>
                          <a:spcPts val="0"/>
                        </a:spcBef>
                        <a:spcAft>
                          <a:spcPts val="0"/>
                        </a:spcAft>
                      </a:pPr>
                      <a:r>
                        <a:rPr lang="fr-FR" sz="1100" b="1" noProof="0" dirty="0">
                          <a:solidFill>
                            <a:srgbClr val="0099FF"/>
                          </a:solidFill>
                          <a:effectLst/>
                        </a:rPr>
                        <a:t>Location de salle de réunion ou espace de coworking</a:t>
                      </a:r>
                    </a:p>
                    <a:p>
                      <a:pPr marL="0" marR="0" hangingPunct="0">
                        <a:spcBef>
                          <a:spcPts val="0"/>
                        </a:spcBef>
                        <a:spcAft>
                          <a:spcPts val="0"/>
                        </a:spcAft>
                      </a:pPr>
                      <a:r>
                        <a:rPr lang="fr-FR" sz="1000" b="0" noProof="0" dirty="0">
                          <a:solidFill>
                            <a:schemeClr val="tx1"/>
                          </a:solidFill>
                          <a:effectLst/>
                        </a:rPr>
                        <a:t>Louer notre salle de réunion  (jusqu’a 6 personnes) ou un espace de coworking pour une journée ou une demi-journée. Wifi compris.</a:t>
                      </a:r>
                      <a:endParaRPr lang="fr-FR" sz="1050" b="0" noProof="0" dirty="0">
                        <a:solidFill>
                          <a:schemeClr val="tx1"/>
                        </a:solidFill>
                        <a:effectLst/>
                      </a:endParaRPr>
                    </a:p>
                  </a:txBody>
                  <a:tcPr marL="51435" marR="51435"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hangingPunct="0">
                        <a:spcBef>
                          <a:spcPts val="0"/>
                        </a:spcBef>
                        <a:spcAft>
                          <a:spcPts val="0"/>
                        </a:spcAft>
                      </a:pPr>
                      <a:r>
                        <a:rPr lang="fr-FR" sz="1000" b="0" noProof="0" dirty="0">
                          <a:solidFill>
                            <a:schemeClr val="tx1"/>
                          </a:solidFill>
                          <a:effectLst/>
                        </a:rPr>
                        <a:t>Journée: $60 pour nos membres. $85 pour les non-membres.</a:t>
                      </a:r>
                      <a:endParaRPr lang="fr-FR" sz="1050" b="0" noProof="0" dirty="0">
                        <a:solidFill>
                          <a:schemeClr val="tx1"/>
                        </a:solidFill>
                        <a:effectLst/>
                      </a:endParaRPr>
                    </a:p>
                    <a:p>
                      <a:pPr marL="0" marR="0" lvl="0" indent="0" algn="l" defTabSz="685800" rtl="0" eaLnBrk="1" fontAlgn="auto" latinLnBrk="0" hangingPunct="0">
                        <a:lnSpc>
                          <a:spcPct val="100000"/>
                        </a:lnSpc>
                        <a:spcBef>
                          <a:spcPts val="0"/>
                        </a:spcBef>
                        <a:spcAft>
                          <a:spcPts val="0"/>
                        </a:spcAft>
                        <a:buClrTx/>
                        <a:buSzTx/>
                        <a:buFontTx/>
                        <a:buNone/>
                        <a:tabLst/>
                        <a:defRPr/>
                      </a:pPr>
                      <a:r>
                        <a:rPr lang="fr-FR" sz="1000" b="0" noProof="0" dirty="0">
                          <a:solidFill>
                            <a:schemeClr val="tx1"/>
                          </a:solidFill>
                          <a:effectLst/>
                        </a:rPr>
                        <a:t>Demi-journée: $30 pour nos membres, $55 pour </a:t>
                      </a:r>
                      <a:r>
                        <a:rPr lang="fr-FR" sz="1050" b="0" noProof="0" dirty="0">
                          <a:solidFill>
                            <a:schemeClr val="tx1"/>
                          </a:solidFill>
                          <a:effectLst/>
                        </a:rPr>
                        <a:t>les non-membres</a:t>
                      </a:r>
                      <a:r>
                        <a:rPr lang="fr-FR" sz="1050" b="0" noProof="0" dirty="0">
                          <a:solidFill>
                            <a:schemeClr val="tx1"/>
                          </a:solidFill>
                          <a:effectLst/>
                          <a:latin typeface="Arial" panose="020B0604020202020204" pitchFamily="34" charset="0"/>
                          <a:cs typeface="Times New Roman" panose="02020603050405020304" pitchFamily="18" charset="0"/>
                        </a:rPr>
                        <a:t>.</a:t>
                      </a:r>
                      <a:endParaRPr lang="fr-FR" sz="1100" b="0" noProof="0" dirty="0">
                        <a:solidFill>
                          <a:schemeClr val="tx1"/>
                        </a:solidFill>
                        <a:effectLst/>
                      </a:endParaRPr>
                    </a:p>
                  </a:txBody>
                  <a:tcPr marL="51435" marR="51435"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95259580"/>
                  </a:ext>
                </a:extLst>
              </a:tr>
              <a:tr h="1008119">
                <a:tc>
                  <a:txBody>
                    <a:bodyPr/>
                    <a:lstStyle/>
                    <a:p>
                      <a:pPr hangingPunct="0"/>
                      <a:r>
                        <a:rPr lang="fr-FR" sz="1100" b="1" kern="1200" noProof="0" dirty="0">
                          <a:solidFill>
                            <a:srgbClr val="0099FF"/>
                          </a:solidFill>
                          <a:effectLst/>
                          <a:latin typeface="+mn-lt"/>
                          <a:ea typeface="+mn-ea"/>
                          <a:cs typeface="+mn-cs"/>
                        </a:rPr>
                        <a:t>Implantation </a:t>
                      </a:r>
                      <a:r>
                        <a:rPr lang="ie-Latn-001" sz="1100" b="1" kern="1200" noProof="0" dirty="0">
                          <a:solidFill>
                            <a:srgbClr val="0099FF"/>
                          </a:solidFill>
                          <a:effectLst/>
                          <a:latin typeface="+mn-lt"/>
                          <a:ea typeface="+mn-ea"/>
                          <a:cs typeface="+mn-cs"/>
                        </a:rPr>
                        <a:t>&amp; </a:t>
                      </a:r>
                      <a:r>
                        <a:rPr lang="fr-FR" sz="1100" b="1" kern="1200" noProof="0" dirty="0">
                          <a:solidFill>
                            <a:srgbClr val="0099FF"/>
                          </a:solidFill>
                          <a:effectLst/>
                          <a:latin typeface="+mn-lt"/>
                          <a:ea typeface="+mn-ea"/>
                          <a:cs typeface="+mn-cs"/>
                        </a:rPr>
                        <a:t>déménagement </a:t>
                      </a:r>
                      <a:r>
                        <a:rPr lang="ie-Latn-001" sz="1100" b="1" kern="1200" noProof="0" dirty="0">
                          <a:solidFill>
                            <a:srgbClr val="0099FF"/>
                          </a:solidFill>
                          <a:effectLst/>
                          <a:latin typeface="+mn-lt"/>
                          <a:ea typeface="+mn-ea"/>
                          <a:cs typeface="+mn-cs"/>
                        </a:rPr>
                        <a:t>“</a:t>
                      </a:r>
                      <a:r>
                        <a:rPr lang="fr-FR" sz="1100" b="1" kern="1200" noProof="0" dirty="0">
                          <a:solidFill>
                            <a:srgbClr val="0099FF"/>
                          </a:solidFill>
                          <a:effectLst/>
                          <a:latin typeface="+mn-lt"/>
                          <a:ea typeface="+mn-ea"/>
                          <a:cs typeface="+mn-cs"/>
                        </a:rPr>
                        <a:t>Relocation </a:t>
                      </a:r>
                      <a:r>
                        <a:rPr lang="ie-Latn-001" sz="1100" b="1" kern="1200" noProof="0" dirty="0">
                          <a:solidFill>
                            <a:srgbClr val="0099FF"/>
                          </a:solidFill>
                          <a:effectLst/>
                          <a:latin typeface="+mn-lt"/>
                          <a:ea typeface="+mn-ea"/>
                          <a:cs typeface="+mn-cs"/>
                        </a:rPr>
                        <a:t>p</a:t>
                      </a:r>
                      <a:r>
                        <a:rPr lang="fr-FR" sz="1100" b="1" kern="1200" noProof="0" dirty="0" err="1">
                          <a:solidFill>
                            <a:srgbClr val="0099FF"/>
                          </a:solidFill>
                          <a:effectLst/>
                          <a:latin typeface="+mn-lt"/>
                          <a:ea typeface="+mn-ea"/>
                          <a:cs typeface="+mn-cs"/>
                        </a:rPr>
                        <a:t>ackage</a:t>
                      </a:r>
                      <a:r>
                        <a:rPr lang="ie-Latn-001" sz="1100" b="1" kern="1200" noProof="0" dirty="0">
                          <a:solidFill>
                            <a:srgbClr val="0099FF"/>
                          </a:solidFill>
                          <a:effectLst/>
                          <a:latin typeface="+mn-lt"/>
                          <a:ea typeface="+mn-ea"/>
                          <a:cs typeface="+mn-cs"/>
                        </a:rPr>
                        <a:t>”</a:t>
                      </a:r>
                      <a:r>
                        <a:rPr lang="fr-FR" sz="1100" b="1" kern="1200" noProof="0" dirty="0">
                          <a:solidFill>
                            <a:srgbClr val="0099FF"/>
                          </a:solidFill>
                          <a:effectLst/>
                          <a:latin typeface="+mn-lt"/>
                          <a:ea typeface="+mn-ea"/>
                          <a:cs typeface="+mn-cs"/>
                        </a:rPr>
                        <a:t> </a:t>
                      </a:r>
                    </a:p>
                    <a:p>
                      <a:pPr hangingPunct="0"/>
                      <a:r>
                        <a:rPr lang="fr-FR" sz="1000" b="0" kern="1200" noProof="0" dirty="0">
                          <a:solidFill>
                            <a:schemeClr val="tx1"/>
                          </a:solidFill>
                          <a:effectLst/>
                          <a:latin typeface="+mn-lt"/>
                          <a:ea typeface="+mn-ea"/>
                          <a:cs typeface="+mn-cs"/>
                        </a:rPr>
                        <a:t>Notre Service d’implantation/déménagement fournit un “Relocation Package” contenant toutes les informations nécessaires pour implanter votre entreprise et installer votre famille. Notre équipe peut également vous organiser des RDV pour gérer vos problèmes administratifs, financiers (ouverture de compte), légaux, et logistiques. </a:t>
                      </a:r>
                      <a:endParaRPr lang="fr-FR" sz="1200" b="1" kern="1200" noProof="0" dirty="0">
                        <a:solidFill>
                          <a:schemeClr val="lt1"/>
                        </a:solidFill>
                        <a:effectLst/>
                        <a:latin typeface="+mn-lt"/>
                        <a:ea typeface="+mn-ea"/>
                        <a:cs typeface="+mn-cs"/>
                      </a:endParaRPr>
                    </a:p>
                  </a:txBody>
                  <a:tcPr marL="51435" marR="51435"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hangingPunct="0"/>
                      <a:r>
                        <a:rPr lang="fr-FR" sz="1000" kern="1200" noProof="0" dirty="0">
                          <a:solidFill>
                            <a:schemeClr val="dk1"/>
                          </a:solidFill>
                          <a:effectLst/>
                          <a:latin typeface="+mn-lt"/>
                          <a:ea typeface="+mn-ea"/>
                          <a:cs typeface="+mn-cs"/>
                        </a:rPr>
                        <a:t>Dossier “Relocation Package”</a:t>
                      </a:r>
                      <a:r>
                        <a:rPr lang="ie-Latn-001" sz="1000" kern="1200" noProof="0" dirty="0">
                          <a:solidFill>
                            <a:schemeClr val="dk1"/>
                          </a:solidFill>
                          <a:effectLst/>
                          <a:latin typeface="+mn-lt"/>
                          <a:ea typeface="+mn-ea"/>
                          <a:cs typeface="+mn-cs"/>
                        </a:rPr>
                        <a:t>(</a:t>
                      </a:r>
                      <a:r>
                        <a:rPr lang="fr-FR" sz="1000" kern="1200" noProof="0" dirty="0">
                          <a:solidFill>
                            <a:schemeClr val="dk1"/>
                          </a:solidFill>
                          <a:effectLst/>
                          <a:latin typeface="+mn-lt"/>
                          <a:ea typeface="+mn-ea"/>
                          <a:cs typeface="+mn-cs"/>
                        </a:rPr>
                        <a:t>p</a:t>
                      </a:r>
                      <a:r>
                        <a:rPr lang="ie-Latn-001" sz="1000" kern="1200" noProof="0" dirty="0">
                          <a:solidFill>
                            <a:schemeClr val="dk1"/>
                          </a:solidFill>
                          <a:effectLst/>
                          <a:latin typeface="+mn-lt"/>
                          <a:ea typeface="+mn-ea"/>
                          <a:cs typeface="+mn-cs"/>
                        </a:rPr>
                        <a:t>d</a:t>
                      </a:r>
                      <a:r>
                        <a:rPr lang="fr-FR" sz="1000" kern="1200" noProof="0" dirty="0">
                          <a:solidFill>
                            <a:schemeClr val="dk1"/>
                          </a:solidFill>
                          <a:effectLst/>
                          <a:latin typeface="+mn-lt"/>
                          <a:ea typeface="+mn-ea"/>
                          <a:cs typeface="+mn-cs"/>
                        </a:rPr>
                        <a:t>f</a:t>
                      </a:r>
                      <a:r>
                        <a:rPr lang="ie-Latn-001" sz="1000" kern="1200" noProof="0" dirty="0">
                          <a:solidFill>
                            <a:schemeClr val="dk1"/>
                          </a:solidFill>
                          <a:effectLst/>
                          <a:latin typeface="+mn-lt"/>
                          <a:ea typeface="+mn-ea"/>
                          <a:cs typeface="+mn-cs"/>
                        </a:rPr>
                        <a:t>.)</a:t>
                      </a:r>
                      <a:r>
                        <a:rPr lang="fr-FR" sz="1000" kern="1200" noProof="0" dirty="0">
                          <a:solidFill>
                            <a:schemeClr val="dk1"/>
                          </a:solidFill>
                          <a:effectLst/>
                          <a:latin typeface="+mn-lt"/>
                          <a:ea typeface="+mn-ea"/>
                          <a:cs typeface="+mn-cs"/>
                        </a:rPr>
                        <a:t>: $</a:t>
                      </a:r>
                      <a:r>
                        <a:rPr lang="ie-Latn-001" sz="1000" kern="1200" noProof="0" dirty="0">
                          <a:solidFill>
                            <a:schemeClr val="dk1"/>
                          </a:solidFill>
                          <a:effectLst/>
                          <a:latin typeface="+mn-lt"/>
                          <a:ea typeface="+mn-ea"/>
                          <a:cs typeface="+mn-cs"/>
                        </a:rPr>
                        <a:t>2</a:t>
                      </a:r>
                      <a:r>
                        <a:rPr lang="en-US" sz="1000" kern="1200" noProof="0" dirty="0">
                          <a:solidFill>
                            <a:schemeClr val="dk1"/>
                          </a:solidFill>
                          <a:effectLst/>
                          <a:latin typeface="+mn-lt"/>
                          <a:ea typeface="+mn-ea"/>
                          <a:cs typeface="+mn-cs"/>
                        </a:rPr>
                        <a:t>00</a:t>
                      </a:r>
                      <a:r>
                        <a:rPr lang="fr-FR" sz="1000" kern="1200" noProof="0" dirty="0">
                          <a:solidFill>
                            <a:schemeClr val="dk1"/>
                          </a:solidFill>
                          <a:effectLst/>
                          <a:latin typeface="+mn-lt"/>
                          <a:ea typeface="+mn-ea"/>
                          <a:cs typeface="+mn-cs"/>
                        </a:rPr>
                        <a:t>.</a:t>
                      </a:r>
                    </a:p>
                    <a:p>
                      <a:pPr hangingPunct="0"/>
                      <a:r>
                        <a:rPr lang="fr-FR" sz="1000" kern="1200" noProof="0" dirty="0">
                          <a:solidFill>
                            <a:schemeClr val="dk1"/>
                          </a:solidFill>
                          <a:effectLst/>
                          <a:latin typeface="+mn-lt"/>
                          <a:ea typeface="+mn-ea"/>
                          <a:cs typeface="+mn-cs"/>
                        </a:rPr>
                        <a:t>Organisation de meetings : $1,000 par jour. ( </a:t>
                      </a:r>
                      <a:r>
                        <a:rPr lang="fr-FR" sz="1000" i="1" kern="1200" noProof="0" dirty="0">
                          <a:solidFill>
                            <a:schemeClr val="dk1"/>
                          </a:solidFill>
                          <a:effectLst/>
                          <a:latin typeface="+mn-lt"/>
                          <a:ea typeface="+mn-ea"/>
                          <a:cs typeface="+mn-cs"/>
                        </a:rPr>
                        <a:t>Possibilité d’avoir un membre de l’équipe FACC ou un traducteur présent durant ces meetings –</a:t>
                      </a:r>
                      <a:r>
                        <a:rPr lang="ie-Latn-001" sz="1000" i="1" kern="1200" noProof="0" dirty="0">
                          <a:solidFill>
                            <a:schemeClr val="dk1"/>
                          </a:solidFill>
                          <a:effectLst/>
                          <a:latin typeface="+mn-lt"/>
                          <a:ea typeface="+mn-ea"/>
                          <a:cs typeface="+mn-cs"/>
                        </a:rPr>
                        <a:t> </a:t>
                      </a:r>
                      <a:r>
                        <a:rPr lang="fr-FR" sz="1000" i="1" kern="1200" noProof="0" dirty="0">
                          <a:solidFill>
                            <a:schemeClr val="dk1"/>
                          </a:solidFill>
                          <a:effectLst/>
                          <a:latin typeface="+mn-lt"/>
                          <a:ea typeface="+mn-ea"/>
                          <a:cs typeface="+mn-cs"/>
                        </a:rPr>
                        <a:t>s</a:t>
                      </a:r>
                      <a:r>
                        <a:rPr lang="ie-Latn-001" sz="1000" i="1" kern="1200" noProof="0" dirty="0">
                          <a:solidFill>
                            <a:schemeClr val="dk1"/>
                          </a:solidFill>
                          <a:effectLst/>
                          <a:latin typeface="+mn-lt"/>
                          <a:ea typeface="+mn-ea"/>
                          <a:cs typeface="+mn-cs"/>
                        </a:rPr>
                        <a:t>e</a:t>
                      </a:r>
                      <a:r>
                        <a:rPr lang="fr-FR" sz="1000" i="1" kern="1200" noProof="0" dirty="0">
                          <a:solidFill>
                            <a:schemeClr val="dk1"/>
                          </a:solidFill>
                          <a:effectLst/>
                          <a:latin typeface="+mn-lt"/>
                          <a:ea typeface="+mn-ea"/>
                          <a:cs typeface="+mn-cs"/>
                        </a:rPr>
                        <a:t>r</a:t>
                      </a:r>
                      <a:r>
                        <a:rPr lang="ie-Latn-001" sz="1000" i="1" kern="1200" noProof="0" dirty="0">
                          <a:solidFill>
                            <a:schemeClr val="dk1"/>
                          </a:solidFill>
                          <a:effectLst/>
                          <a:latin typeface="+mn-lt"/>
                          <a:ea typeface="+mn-ea"/>
                          <a:cs typeface="+mn-cs"/>
                        </a:rPr>
                        <a:t>v</a:t>
                      </a:r>
                      <a:r>
                        <a:rPr lang="fr-FR" sz="1000" i="1" kern="1200" noProof="0" dirty="0">
                          <a:solidFill>
                            <a:schemeClr val="dk1"/>
                          </a:solidFill>
                          <a:effectLst/>
                          <a:latin typeface="+mn-lt"/>
                          <a:ea typeface="+mn-ea"/>
                          <a:cs typeface="+mn-cs"/>
                        </a:rPr>
                        <a:t>i</a:t>
                      </a:r>
                      <a:r>
                        <a:rPr lang="ie-Latn-001" sz="1000" i="1" kern="1200" noProof="0" dirty="0">
                          <a:solidFill>
                            <a:schemeClr val="dk1"/>
                          </a:solidFill>
                          <a:effectLst/>
                          <a:latin typeface="+mn-lt"/>
                          <a:ea typeface="+mn-ea"/>
                          <a:cs typeface="+mn-cs"/>
                        </a:rPr>
                        <a:t>c</a:t>
                      </a:r>
                      <a:r>
                        <a:rPr lang="fr-FR" sz="1000" i="1" kern="1200" noProof="0" dirty="0">
                          <a:solidFill>
                            <a:schemeClr val="dk1"/>
                          </a:solidFill>
                          <a:effectLst/>
                          <a:latin typeface="+mn-lt"/>
                          <a:ea typeface="+mn-ea"/>
                          <a:cs typeface="+mn-cs"/>
                        </a:rPr>
                        <a:t>e facturé séparément</a:t>
                      </a:r>
                      <a:r>
                        <a:rPr lang="fr-FR" sz="1000" kern="1200" noProof="0" dirty="0">
                          <a:solidFill>
                            <a:schemeClr val="dk1"/>
                          </a:solidFill>
                          <a:effectLst/>
                          <a:latin typeface="+mn-lt"/>
                          <a:ea typeface="+mn-ea"/>
                          <a:cs typeface="+mn-cs"/>
                        </a:rPr>
                        <a:t>)</a:t>
                      </a:r>
                    </a:p>
                  </a:txBody>
                  <a:tcPr marL="51435" marR="51435"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9872921"/>
                  </a:ext>
                </a:extLst>
              </a:tr>
              <a:tr h="607121">
                <a:tc>
                  <a:txBody>
                    <a:bodyPr/>
                    <a:lstStyle/>
                    <a:p>
                      <a:pPr hangingPunct="0"/>
                      <a:r>
                        <a:rPr lang="fr-FR" sz="1100" b="1" kern="1200" noProof="0" dirty="0">
                          <a:solidFill>
                            <a:srgbClr val="0099FF"/>
                          </a:solidFill>
                          <a:effectLst/>
                          <a:latin typeface="+mn-lt"/>
                          <a:ea typeface="+mn-ea"/>
                          <a:cs typeface="+mn-cs"/>
                        </a:rPr>
                        <a:t>Service de recrutement et traduction de CV</a:t>
                      </a:r>
                    </a:p>
                    <a:p>
                      <a:pPr hangingPunct="0"/>
                      <a:r>
                        <a:rPr lang="fr-FR" sz="1000" b="0" kern="1200" noProof="0" dirty="0">
                          <a:solidFill>
                            <a:schemeClr val="tx1"/>
                          </a:solidFill>
                          <a:effectLst/>
                          <a:latin typeface="+mn-lt"/>
                          <a:ea typeface="+mn-ea"/>
                          <a:cs typeface="+mn-cs"/>
                        </a:rPr>
                        <a:t>Vos offres de recrutement ou votre CV peuvent être postés sur l</a:t>
                      </a:r>
                      <a:r>
                        <a:rPr lang="en-US" sz="1000" b="0" kern="1200" noProof="0" dirty="0">
                          <a:solidFill>
                            <a:schemeClr val="tx1"/>
                          </a:solidFill>
                          <a:effectLst/>
                          <a:latin typeface="+mn-lt"/>
                          <a:ea typeface="+mn-ea"/>
                          <a:cs typeface="+mn-cs"/>
                        </a:rPr>
                        <a:t>’</a:t>
                      </a:r>
                      <a:r>
                        <a:rPr lang="en-US" sz="1000" b="0" kern="1200" noProof="0" dirty="0" err="1">
                          <a:solidFill>
                            <a:schemeClr val="tx1"/>
                          </a:solidFill>
                          <a:effectLst/>
                          <a:latin typeface="+mn-lt"/>
                          <a:ea typeface="+mn-ea"/>
                          <a:cs typeface="+mn-cs"/>
                        </a:rPr>
                        <a:t>espace</a:t>
                      </a:r>
                      <a:r>
                        <a:rPr lang="fr-FR" sz="1000" b="0" kern="1200" noProof="0" dirty="0">
                          <a:solidFill>
                            <a:schemeClr val="tx1"/>
                          </a:solidFill>
                          <a:effectLst/>
                          <a:latin typeface="+mn-lt"/>
                          <a:ea typeface="+mn-ea"/>
                          <a:cs typeface="+mn-cs"/>
                        </a:rPr>
                        <a:t> </a:t>
                      </a:r>
                      <a:r>
                        <a:rPr lang="fr-FR" sz="1000" b="0" i="1" kern="1200" noProof="0" dirty="0">
                          <a:solidFill>
                            <a:schemeClr val="tx1"/>
                          </a:solidFill>
                          <a:effectLst/>
                          <a:latin typeface="+mn-lt"/>
                          <a:ea typeface="+mn-ea"/>
                          <a:cs typeface="+mn-cs"/>
                        </a:rPr>
                        <a:t>Job Hub </a:t>
                      </a:r>
                      <a:r>
                        <a:rPr lang="fr-FR" sz="1000" b="0" i="0" kern="1200" noProof="0" dirty="0">
                          <a:solidFill>
                            <a:schemeClr val="tx1"/>
                          </a:solidFill>
                          <a:effectLst/>
                          <a:latin typeface="+mn-lt"/>
                          <a:ea typeface="+mn-ea"/>
                          <a:cs typeface="+mn-cs"/>
                        </a:rPr>
                        <a:t>de notre site </a:t>
                      </a:r>
                      <a:r>
                        <a:rPr lang="fr-FR" sz="1000" b="0" kern="1200" noProof="0" dirty="0">
                          <a:solidFill>
                            <a:schemeClr val="tx1"/>
                          </a:solidFill>
                          <a:effectLst/>
                          <a:latin typeface="+mn-lt"/>
                          <a:ea typeface="+mn-ea"/>
                          <a:cs typeface="+mn-cs"/>
                        </a:rPr>
                        <a:t>et s</a:t>
                      </a:r>
                      <a:r>
                        <a:rPr lang="ie-Latn-001" sz="1000" b="0" kern="1200" noProof="0" dirty="0">
                          <a:solidFill>
                            <a:schemeClr val="tx1"/>
                          </a:solidFill>
                          <a:effectLst/>
                          <a:latin typeface="+mn-lt"/>
                          <a:ea typeface="+mn-ea"/>
                          <a:cs typeface="+mn-cs"/>
                        </a:rPr>
                        <a:t>e</a:t>
                      </a:r>
                      <a:r>
                        <a:rPr lang="fr-FR" sz="1000" b="0" kern="1200" noProof="0" dirty="0">
                          <a:solidFill>
                            <a:schemeClr val="tx1"/>
                          </a:solidFill>
                          <a:effectLst/>
                          <a:latin typeface="+mn-lt"/>
                          <a:ea typeface="+mn-ea"/>
                          <a:cs typeface="+mn-cs"/>
                        </a:rPr>
                        <a:t>r</a:t>
                      </a:r>
                      <a:r>
                        <a:rPr lang="ie-Latn-001" sz="1000" b="0" kern="1200" noProof="0" dirty="0">
                          <a:solidFill>
                            <a:schemeClr val="tx1"/>
                          </a:solidFill>
                          <a:effectLst/>
                          <a:latin typeface="+mn-lt"/>
                          <a:ea typeface="+mn-ea"/>
                          <a:cs typeface="+mn-cs"/>
                        </a:rPr>
                        <a:t>o</a:t>
                      </a:r>
                      <a:r>
                        <a:rPr lang="fr-FR" sz="1000" b="0" kern="1200" noProof="0" dirty="0">
                          <a:solidFill>
                            <a:schemeClr val="tx1"/>
                          </a:solidFill>
                          <a:effectLst/>
                          <a:latin typeface="+mn-lt"/>
                          <a:ea typeface="+mn-ea"/>
                          <a:cs typeface="+mn-cs"/>
                        </a:rPr>
                        <a:t>n</a:t>
                      </a:r>
                      <a:r>
                        <a:rPr lang="ie-Latn-001" sz="1000" b="0" kern="1200" noProof="0" dirty="0">
                          <a:solidFill>
                            <a:schemeClr val="tx1"/>
                          </a:solidFill>
                          <a:effectLst/>
                          <a:latin typeface="+mn-lt"/>
                          <a:ea typeface="+mn-ea"/>
                          <a:cs typeface="+mn-cs"/>
                        </a:rPr>
                        <a:t>t </a:t>
                      </a:r>
                      <a:r>
                        <a:rPr lang="fr-FR" sz="1000" b="0" kern="1200" noProof="0" dirty="0">
                          <a:solidFill>
                            <a:schemeClr val="tx1"/>
                          </a:solidFill>
                          <a:effectLst/>
                          <a:latin typeface="+mn-lt"/>
                          <a:ea typeface="+mn-ea"/>
                          <a:cs typeface="+mn-cs"/>
                        </a:rPr>
                        <a:t>relayé</a:t>
                      </a:r>
                      <a:r>
                        <a:rPr lang="ie-Latn-001" sz="1000" b="0" kern="1200" noProof="0" dirty="0">
                          <a:solidFill>
                            <a:schemeClr val="tx1"/>
                          </a:solidFill>
                          <a:effectLst/>
                          <a:latin typeface="+mn-lt"/>
                          <a:ea typeface="+mn-ea"/>
                          <a:cs typeface="+mn-cs"/>
                        </a:rPr>
                        <a:t>es</a:t>
                      </a:r>
                      <a:r>
                        <a:rPr lang="fr-FR" sz="1000" b="0" kern="1200" noProof="0" dirty="0">
                          <a:solidFill>
                            <a:schemeClr val="tx1"/>
                          </a:solidFill>
                          <a:effectLst/>
                          <a:latin typeface="+mn-lt"/>
                          <a:ea typeface="+mn-ea"/>
                          <a:cs typeface="+mn-cs"/>
                        </a:rPr>
                        <a:t> sur nos réseaux sociaux. Nous pouvons aussi vous aider </a:t>
                      </a:r>
                      <a:r>
                        <a:rPr lang="fr-FR" sz="1000" b="0" dirty="0">
                          <a:solidFill>
                            <a:schemeClr val="tx1"/>
                          </a:solidFill>
                          <a:latin typeface="+mn-lt"/>
                        </a:rPr>
                        <a:t>à</a:t>
                      </a:r>
                      <a:r>
                        <a:rPr lang="fr-FR" sz="1000" b="0" kern="1200" noProof="0" dirty="0">
                          <a:solidFill>
                            <a:schemeClr val="tx1"/>
                          </a:solidFill>
                          <a:effectLst/>
                          <a:latin typeface="+mn-lt"/>
                          <a:ea typeface="+mn-ea"/>
                          <a:cs typeface="+mn-cs"/>
                        </a:rPr>
                        <a:t> adapter votre CV au marche du travail </a:t>
                      </a:r>
                      <a:r>
                        <a:rPr lang="fr-FR" sz="1000" b="0" kern="1200" noProof="0" dirty="0" err="1">
                          <a:solidFill>
                            <a:schemeClr val="tx1"/>
                          </a:solidFill>
                          <a:effectLst/>
                          <a:latin typeface="+mn-lt"/>
                          <a:ea typeface="+mn-ea"/>
                          <a:cs typeface="+mn-cs"/>
                        </a:rPr>
                        <a:t>americain</a:t>
                      </a:r>
                      <a:r>
                        <a:rPr lang="fr-FR" sz="1000" b="0" kern="1200" noProof="0" dirty="0">
                          <a:solidFill>
                            <a:schemeClr val="tx1"/>
                          </a:solidFill>
                          <a:effectLst/>
                          <a:latin typeface="+mn-lt"/>
                          <a:ea typeface="+mn-ea"/>
                          <a:cs typeface="+mn-cs"/>
                        </a:rPr>
                        <a:t>.</a:t>
                      </a:r>
                    </a:p>
                  </a:txBody>
                  <a:tcPr marL="51435" marR="51435"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hangingPunct="0"/>
                      <a:r>
                        <a:rPr lang="fr-FR" sz="1000" kern="1200" noProof="0" dirty="0">
                          <a:solidFill>
                            <a:schemeClr val="dk1"/>
                          </a:solidFill>
                          <a:effectLst/>
                          <a:latin typeface="+mn-lt"/>
                          <a:ea typeface="+mn-ea"/>
                          <a:cs typeface="+mn-cs"/>
                        </a:rPr>
                        <a:t>Poste d’emploi et de </a:t>
                      </a:r>
                      <a:r>
                        <a:rPr lang="fr-FR" sz="1000" kern="1200" noProof="0" dirty="0" err="1">
                          <a:solidFill>
                            <a:schemeClr val="dk1"/>
                          </a:solidFill>
                          <a:effectLst/>
                          <a:latin typeface="+mn-lt"/>
                          <a:ea typeface="+mn-ea"/>
                          <a:cs typeface="+mn-cs"/>
                        </a:rPr>
                        <a:t>CVs</a:t>
                      </a:r>
                      <a:r>
                        <a:rPr lang="fr-FR" sz="1000" kern="1200" noProof="0" dirty="0">
                          <a:solidFill>
                            <a:schemeClr val="dk1"/>
                          </a:solidFill>
                          <a:effectLst/>
                          <a:latin typeface="+mn-lt"/>
                          <a:ea typeface="+mn-ea"/>
                          <a:cs typeface="+mn-cs"/>
                        </a:rPr>
                        <a:t>: Gratuit pour les membres - $50 pour les non-membres.</a:t>
                      </a:r>
                    </a:p>
                    <a:p>
                      <a:pPr hangingPunct="0"/>
                      <a:r>
                        <a:rPr lang="fr-FR" sz="1000" kern="1200" noProof="0" dirty="0">
                          <a:solidFill>
                            <a:schemeClr val="dk1"/>
                          </a:solidFill>
                          <a:effectLst/>
                          <a:latin typeface="+mn-lt"/>
                          <a:ea typeface="+mn-ea"/>
                          <a:cs typeface="+mn-cs"/>
                        </a:rPr>
                        <a:t>Assistance CV: $200</a:t>
                      </a:r>
                    </a:p>
                  </a:txBody>
                  <a:tcPr marL="51435" marR="51435"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0893613"/>
                  </a:ext>
                </a:extLst>
              </a:tr>
              <a:tr h="557049">
                <a:tc>
                  <a:txBody>
                    <a:bodyPr/>
                    <a:lstStyle/>
                    <a:p>
                      <a:pPr hangingPunct="0"/>
                      <a:r>
                        <a:rPr lang="fr-FR" sz="1100" b="1" kern="1200" noProof="0" dirty="0">
                          <a:solidFill>
                            <a:srgbClr val="0099FF"/>
                          </a:solidFill>
                          <a:effectLst/>
                          <a:latin typeface="+mn-lt"/>
                          <a:ea typeface="+mn-ea"/>
                          <a:cs typeface="+mn-cs"/>
                        </a:rPr>
                        <a:t>Etude de march</a:t>
                      </a:r>
                      <a:r>
                        <a:rPr lang="fr-FR" sz="1100" b="0" kern="1200" noProof="0" dirty="0">
                          <a:solidFill>
                            <a:srgbClr val="0099FF"/>
                          </a:solidFill>
                          <a:effectLst/>
                          <a:latin typeface="+mn-lt"/>
                          <a:ea typeface="+mn-ea"/>
                          <a:cs typeface="+mn-cs"/>
                        </a:rPr>
                        <a:t>é</a:t>
                      </a:r>
                      <a:r>
                        <a:rPr lang="fr-FR" sz="1100" b="1" kern="1200" noProof="0" dirty="0">
                          <a:solidFill>
                            <a:srgbClr val="0099FF"/>
                          </a:solidFill>
                          <a:effectLst/>
                          <a:latin typeface="+mn-lt"/>
                          <a:ea typeface="+mn-ea"/>
                          <a:cs typeface="+mn-cs"/>
                        </a:rPr>
                        <a:t> pour PME et TPE</a:t>
                      </a:r>
                    </a:p>
                    <a:p>
                      <a:pPr hangingPunct="0"/>
                      <a:r>
                        <a:rPr lang="fr-FR" sz="1000" b="0" kern="1200" noProof="0" dirty="0">
                          <a:solidFill>
                            <a:schemeClr val="tx1"/>
                          </a:solidFill>
                          <a:effectLst/>
                          <a:latin typeface="+mn-lt"/>
                          <a:ea typeface="+mn-ea"/>
                          <a:cs typeface="+mn-cs"/>
                        </a:rPr>
                        <a:t>Notre équipe réalise </a:t>
                      </a:r>
                      <a:r>
                        <a:rPr lang="ie-Latn-001" sz="1000" b="0" kern="1200" noProof="0" dirty="0">
                          <a:solidFill>
                            <a:schemeClr val="tx1"/>
                          </a:solidFill>
                          <a:effectLst/>
                          <a:latin typeface="+mn-lt"/>
                          <a:ea typeface="+mn-ea"/>
                          <a:cs typeface="+mn-cs"/>
                        </a:rPr>
                        <a:t>des</a:t>
                      </a:r>
                      <a:r>
                        <a:rPr lang="fr-FR" sz="1000" b="0" kern="1200" noProof="0" dirty="0">
                          <a:solidFill>
                            <a:schemeClr val="tx1"/>
                          </a:solidFill>
                          <a:effectLst/>
                          <a:latin typeface="+mn-lt"/>
                          <a:ea typeface="+mn-ea"/>
                          <a:cs typeface="+mn-cs"/>
                        </a:rPr>
                        <a:t> étude</a:t>
                      </a:r>
                      <a:r>
                        <a:rPr lang="ie-Latn-001" sz="1000" b="0" kern="1200" noProof="0" dirty="0">
                          <a:solidFill>
                            <a:schemeClr val="tx1"/>
                          </a:solidFill>
                          <a:effectLst/>
                          <a:latin typeface="+mn-lt"/>
                          <a:ea typeface="+mn-ea"/>
                          <a:cs typeface="+mn-cs"/>
                        </a:rPr>
                        <a:t>s</a:t>
                      </a:r>
                      <a:r>
                        <a:rPr lang="fr-FR" sz="1000" b="0" kern="1200" noProof="0" dirty="0">
                          <a:solidFill>
                            <a:schemeClr val="tx1"/>
                          </a:solidFill>
                          <a:effectLst/>
                          <a:latin typeface="+mn-lt"/>
                          <a:ea typeface="+mn-ea"/>
                          <a:cs typeface="+mn-cs"/>
                        </a:rPr>
                        <a:t> de marché, basée sur vos produits/ services, sur un marché ou un secteur donné de l’ économie américaine. </a:t>
                      </a:r>
                    </a:p>
                  </a:txBody>
                  <a:tcPr marL="51435" marR="51435"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0">
                        <a:lnSpc>
                          <a:spcPct val="100000"/>
                        </a:lnSpc>
                        <a:spcBef>
                          <a:spcPts val="0"/>
                        </a:spcBef>
                        <a:spcAft>
                          <a:spcPts val="0"/>
                        </a:spcAft>
                        <a:buClrTx/>
                        <a:buSzTx/>
                        <a:buFontTx/>
                        <a:buNone/>
                        <a:tabLst/>
                        <a:defRPr/>
                      </a:pPr>
                      <a:r>
                        <a:rPr lang="fr-FR" sz="1000" kern="1200" noProof="0" dirty="0">
                          <a:solidFill>
                            <a:schemeClr val="dk1"/>
                          </a:solidFill>
                          <a:effectLst/>
                          <a:latin typeface="+mn-lt"/>
                          <a:ea typeface="+mn-ea"/>
                          <a:cs typeface="+mn-cs"/>
                        </a:rPr>
                        <a:t>Veuillez nous contacter pour recevoir un devis adapté </a:t>
                      </a:r>
                      <a:r>
                        <a:rPr lang="fr-FR" sz="1000" b="0" dirty="0">
                          <a:solidFill>
                            <a:schemeClr val="dk1"/>
                          </a:solidFill>
                        </a:rPr>
                        <a:t>à</a:t>
                      </a:r>
                      <a:r>
                        <a:rPr lang="fr-FR" sz="1000" kern="1200" noProof="0" dirty="0">
                          <a:solidFill>
                            <a:schemeClr val="dk1"/>
                          </a:solidFill>
                          <a:effectLst/>
                          <a:latin typeface="+mn-lt"/>
                          <a:ea typeface="+mn-ea"/>
                          <a:cs typeface="+mn-cs"/>
                        </a:rPr>
                        <a:t> vos besoins.</a:t>
                      </a:r>
                    </a:p>
                  </a:txBody>
                  <a:tcPr marL="51435" marR="51435"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19878806"/>
                  </a:ext>
                </a:extLst>
              </a:tr>
              <a:tr h="636697">
                <a:tc>
                  <a:txBody>
                    <a:bodyPr/>
                    <a:lstStyle/>
                    <a:p>
                      <a:pPr hangingPunct="0"/>
                      <a:r>
                        <a:rPr lang="fr-FR" sz="1100" b="1" kern="1200" noProof="0" dirty="0">
                          <a:solidFill>
                            <a:srgbClr val="0099FF"/>
                          </a:solidFill>
                          <a:effectLst/>
                          <a:latin typeface="+mn-lt"/>
                          <a:ea typeface="+mn-ea"/>
                          <a:cs typeface="+mn-cs"/>
                        </a:rPr>
                        <a:t>Adaptation culturelle “ Business </a:t>
                      </a:r>
                      <a:r>
                        <a:rPr lang="fr-FR" sz="1100" b="0" dirty="0">
                          <a:solidFill>
                            <a:srgbClr val="0099FF"/>
                          </a:solidFill>
                        </a:rPr>
                        <a:t>à</a:t>
                      </a:r>
                      <a:r>
                        <a:rPr lang="fr-FR" sz="1100" b="1" kern="1200" noProof="0" dirty="0">
                          <a:solidFill>
                            <a:srgbClr val="0099FF"/>
                          </a:solidFill>
                          <a:effectLst/>
                          <a:latin typeface="+mn-lt"/>
                          <a:ea typeface="+mn-ea"/>
                          <a:cs typeface="+mn-cs"/>
                        </a:rPr>
                        <a:t> l’am</a:t>
                      </a:r>
                      <a:r>
                        <a:rPr lang="fr-FR" sz="1100" b="0" kern="1200" noProof="0" dirty="0">
                          <a:solidFill>
                            <a:srgbClr val="0099FF"/>
                          </a:solidFill>
                          <a:effectLst/>
                          <a:latin typeface="+mn-lt"/>
                          <a:ea typeface="+mn-ea"/>
                          <a:cs typeface="+mn-cs"/>
                        </a:rPr>
                        <a:t>é</a:t>
                      </a:r>
                      <a:r>
                        <a:rPr lang="fr-FR" sz="1100" b="1" kern="1200" noProof="0" dirty="0">
                          <a:solidFill>
                            <a:srgbClr val="0099FF"/>
                          </a:solidFill>
                          <a:effectLst/>
                          <a:latin typeface="+mn-lt"/>
                          <a:ea typeface="+mn-ea"/>
                          <a:cs typeface="+mn-cs"/>
                        </a:rPr>
                        <a:t>ricaine”</a:t>
                      </a:r>
                    </a:p>
                    <a:p>
                      <a:r>
                        <a:rPr lang="fr-FR" sz="1000" b="0" dirty="0">
                          <a:solidFill>
                            <a:schemeClr val="tx1"/>
                          </a:solidFill>
                          <a:latin typeface="+mn-lt"/>
                        </a:rPr>
                        <a:t>Conseils et formation</a:t>
                      </a:r>
                      <a:r>
                        <a:rPr lang="ie-Latn-001" sz="1000" b="0" dirty="0">
                          <a:solidFill>
                            <a:schemeClr val="tx1"/>
                          </a:solidFill>
                          <a:latin typeface="+mn-lt"/>
                        </a:rPr>
                        <a:t>s</a:t>
                      </a:r>
                      <a:r>
                        <a:rPr lang="fr-FR" sz="1000" b="0" dirty="0">
                          <a:solidFill>
                            <a:schemeClr val="tx1"/>
                          </a:solidFill>
                          <a:latin typeface="+mn-lt"/>
                        </a:rPr>
                        <a:t> sur le « business à l’américaine »</a:t>
                      </a:r>
                    </a:p>
                    <a:p>
                      <a:pPr hangingPunct="0"/>
                      <a:endParaRPr lang="fr-FR" sz="1000" b="0" kern="1200" noProof="0" dirty="0">
                        <a:solidFill>
                          <a:schemeClr val="tx1"/>
                        </a:solidFill>
                        <a:effectLst/>
                        <a:latin typeface="+mn-lt"/>
                        <a:ea typeface="+mn-ea"/>
                        <a:cs typeface="+mn-cs"/>
                      </a:endParaRPr>
                    </a:p>
                  </a:txBody>
                  <a:tcPr marL="51435" marR="51435"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0">
                        <a:lnSpc>
                          <a:spcPct val="100000"/>
                        </a:lnSpc>
                        <a:spcBef>
                          <a:spcPts val="0"/>
                        </a:spcBef>
                        <a:spcAft>
                          <a:spcPts val="0"/>
                        </a:spcAft>
                        <a:buClrTx/>
                        <a:buSzTx/>
                        <a:buFontTx/>
                        <a:buNone/>
                        <a:tabLst/>
                        <a:defRPr/>
                      </a:pPr>
                      <a:r>
                        <a:rPr lang="fr-FR" sz="1000" kern="1200" noProof="0" dirty="0">
                          <a:solidFill>
                            <a:schemeClr val="dk1"/>
                          </a:solidFill>
                          <a:effectLst/>
                          <a:latin typeface="+mn-lt"/>
                          <a:ea typeface="+mn-ea"/>
                          <a:cs typeface="+mn-cs"/>
                        </a:rPr>
                        <a:t>Veuillez nous contacter pour recevoir un devis adapté </a:t>
                      </a:r>
                      <a:r>
                        <a:rPr lang="fr-FR" sz="1000" b="0" dirty="0">
                          <a:solidFill>
                            <a:schemeClr val="dk1"/>
                          </a:solidFill>
                        </a:rPr>
                        <a:t>à</a:t>
                      </a:r>
                      <a:r>
                        <a:rPr lang="fr-FR" sz="1000" kern="1200" noProof="0" dirty="0">
                          <a:solidFill>
                            <a:schemeClr val="dk1"/>
                          </a:solidFill>
                          <a:effectLst/>
                          <a:latin typeface="+mn-lt"/>
                          <a:ea typeface="+mn-ea"/>
                          <a:cs typeface="+mn-cs"/>
                        </a:rPr>
                        <a:t> vos besoins.</a:t>
                      </a:r>
                    </a:p>
                    <a:p>
                      <a:pPr marL="0" marR="0" lvl="0" indent="0" algn="l" defTabSz="685800" rtl="0" eaLnBrk="1" fontAlgn="auto" latinLnBrk="0" hangingPunct="0">
                        <a:lnSpc>
                          <a:spcPct val="100000"/>
                        </a:lnSpc>
                        <a:spcBef>
                          <a:spcPts val="0"/>
                        </a:spcBef>
                        <a:spcAft>
                          <a:spcPts val="0"/>
                        </a:spcAft>
                        <a:buClrTx/>
                        <a:buSzTx/>
                        <a:buFontTx/>
                        <a:buNone/>
                        <a:tabLst/>
                        <a:defRPr/>
                      </a:pPr>
                      <a:endParaRPr lang="fr-FR" sz="1000" kern="1200" noProof="0" dirty="0">
                        <a:solidFill>
                          <a:schemeClr val="dk1"/>
                        </a:solidFill>
                        <a:effectLst/>
                        <a:latin typeface="+mn-lt"/>
                        <a:ea typeface="+mn-ea"/>
                        <a:cs typeface="+mn-cs"/>
                      </a:endParaRPr>
                    </a:p>
                  </a:txBody>
                  <a:tcPr marL="51435" marR="51435"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2666893"/>
                  </a:ext>
                </a:extLst>
              </a:tr>
            </a:tbl>
          </a:graphicData>
        </a:graphic>
      </p:graphicFrame>
      <p:sp>
        <p:nvSpPr>
          <p:cNvPr id="9" name="TextBox 8"/>
          <p:cNvSpPr txBox="1"/>
          <p:nvPr/>
        </p:nvSpPr>
        <p:spPr>
          <a:xfrm>
            <a:off x="-20097" y="22120"/>
            <a:ext cx="3580877" cy="338554"/>
          </a:xfrm>
          <a:prstGeom prst="rect">
            <a:avLst/>
          </a:prstGeom>
          <a:noFill/>
        </p:spPr>
        <p:txBody>
          <a:bodyPr wrap="square" rtlCol="0">
            <a:spAutoFit/>
          </a:bodyPr>
          <a:lstStyle/>
          <a:p>
            <a:r>
              <a:rPr lang="fr-FR" sz="1600" b="1">
                <a:solidFill>
                  <a:srgbClr val="0099FF"/>
                </a:solidFill>
                <a:latin typeface="Century Gothic" panose="020B0502020202020204" pitchFamily="34" charset="0"/>
                <a:cs typeface="Lucida Grande"/>
              </a:rPr>
              <a:t>Services d’Appui aux Entreprises</a:t>
            </a:r>
          </a:p>
        </p:txBody>
      </p:sp>
      <p:sp>
        <p:nvSpPr>
          <p:cNvPr id="11" name="TextBox 10"/>
          <p:cNvSpPr txBox="1"/>
          <p:nvPr/>
        </p:nvSpPr>
        <p:spPr>
          <a:xfrm>
            <a:off x="4514176" y="22120"/>
            <a:ext cx="901209" cy="338554"/>
          </a:xfrm>
          <a:prstGeom prst="rect">
            <a:avLst/>
          </a:prstGeom>
          <a:noFill/>
        </p:spPr>
        <p:txBody>
          <a:bodyPr wrap="none" rtlCol="0">
            <a:spAutoFit/>
          </a:bodyPr>
          <a:lstStyle/>
          <a:p>
            <a:r>
              <a:rPr lang="fr-FR" sz="1600" b="1" spc="300">
                <a:solidFill>
                  <a:srgbClr val="0099FF"/>
                </a:solidFill>
                <a:latin typeface="Century Gothic" panose="020B0502020202020204" pitchFamily="34" charset="0"/>
                <a:cs typeface="Lucida Grande"/>
              </a:rPr>
              <a:t>Tarifs</a:t>
            </a:r>
          </a:p>
        </p:txBody>
      </p:sp>
      <p:grpSp>
        <p:nvGrpSpPr>
          <p:cNvPr id="12" name="Group 11"/>
          <p:cNvGrpSpPr/>
          <p:nvPr/>
        </p:nvGrpSpPr>
        <p:grpSpPr>
          <a:xfrm>
            <a:off x="5271832" y="4910893"/>
            <a:ext cx="2171576" cy="215444"/>
            <a:chOff x="4797170" y="4883154"/>
            <a:chExt cx="2171576" cy="215444"/>
          </a:xfrm>
        </p:grpSpPr>
        <p:pic>
          <p:nvPicPr>
            <p:cNvPr id="13" name="Picture 12" descr="CCI symbol 2012.png"/>
            <p:cNvPicPr>
              <a:picLocks noChangeAspect="1"/>
            </p:cNvPicPr>
            <p:nvPr/>
          </p:nvPicPr>
          <p:blipFill>
            <a:blip r:embed="rId2">
              <a:duotone>
                <a:schemeClr val="bg2">
                  <a:shade val="45000"/>
                  <a:satMod val="135000"/>
                </a:schemeClr>
                <a:prstClr val="white"/>
              </a:duotone>
            </a:blip>
            <a:stretch>
              <a:fillRect/>
            </a:stretch>
          </p:blipFill>
          <p:spPr>
            <a:xfrm>
              <a:off x="4797170" y="4913280"/>
              <a:ext cx="143553" cy="155192"/>
            </a:xfrm>
            <a:prstGeom prst="rect">
              <a:avLst/>
            </a:prstGeom>
          </p:spPr>
        </p:pic>
        <p:sp>
          <p:nvSpPr>
            <p:cNvPr id="14" name="TextBox 13"/>
            <p:cNvSpPr txBox="1"/>
            <p:nvPr/>
          </p:nvSpPr>
          <p:spPr>
            <a:xfrm>
              <a:off x="4904978" y="4883154"/>
              <a:ext cx="2063768" cy="215444"/>
            </a:xfrm>
            <a:prstGeom prst="rect">
              <a:avLst/>
            </a:prstGeom>
            <a:noFill/>
          </p:spPr>
          <p:txBody>
            <a:bodyPr wrap="square" rtlCol="0">
              <a:spAutoFit/>
            </a:bodyPr>
            <a:lstStyle/>
            <a:p>
              <a:r>
                <a:rPr lang="fr-FR" sz="800" dirty="0">
                  <a:solidFill>
                    <a:schemeClr val="tx1">
                      <a:lumMod val="50000"/>
                      <a:lumOff val="50000"/>
                    </a:schemeClr>
                  </a:solidFill>
                  <a:latin typeface="Lucida Grande"/>
                  <a:cs typeface="Lucida Grande"/>
                </a:rPr>
                <a:t>FACC Chicago | </a:t>
              </a:r>
              <a:r>
                <a:rPr lang="ie-Latn-001" sz="800" dirty="0">
                  <a:solidFill>
                    <a:schemeClr val="tx1">
                      <a:lumMod val="50000"/>
                      <a:lumOff val="50000"/>
                    </a:schemeClr>
                  </a:solidFill>
                  <a:latin typeface="Lucida Grande"/>
                  <a:cs typeface="Lucida Grande"/>
                </a:rPr>
                <a:t>Trade Services</a:t>
              </a:r>
              <a:endParaRPr lang="fr-FR" sz="800" dirty="0">
                <a:solidFill>
                  <a:schemeClr val="tx1">
                    <a:lumMod val="50000"/>
                    <a:lumOff val="50000"/>
                  </a:schemeClr>
                </a:solidFill>
                <a:latin typeface="Lucida Grande"/>
                <a:cs typeface="Lucida Grande"/>
              </a:endParaRPr>
            </a:p>
          </p:txBody>
        </p:sp>
      </p:grpSp>
      <p:cxnSp>
        <p:nvCxnSpPr>
          <p:cNvPr id="15" name="Straight Connector 14"/>
          <p:cNvCxnSpPr>
            <a:cxnSpLocks/>
          </p:cNvCxnSpPr>
          <p:nvPr/>
        </p:nvCxnSpPr>
        <p:spPr>
          <a:xfrm flipV="1">
            <a:off x="147142" y="1779427"/>
            <a:ext cx="6547948" cy="3125"/>
          </a:xfrm>
          <a:prstGeom prst="line">
            <a:avLst/>
          </a:prstGeom>
          <a:ln w="3175">
            <a:solidFill>
              <a:srgbClr val="0099F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cxnSpLocks/>
          </p:cNvCxnSpPr>
          <p:nvPr/>
        </p:nvCxnSpPr>
        <p:spPr>
          <a:xfrm>
            <a:off x="147142" y="2455269"/>
            <a:ext cx="6547948" cy="6245"/>
          </a:xfrm>
          <a:prstGeom prst="line">
            <a:avLst/>
          </a:prstGeom>
          <a:ln w="3175">
            <a:solidFill>
              <a:srgbClr val="0099FF"/>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147141" y="360674"/>
            <a:ext cx="6474376" cy="12229"/>
          </a:xfrm>
          <a:prstGeom prst="line">
            <a:avLst/>
          </a:prstGeom>
          <a:ln w="3175">
            <a:solidFill>
              <a:srgbClr val="0099FF"/>
            </a:solidFill>
          </a:ln>
          <a:effectLst/>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147141" y="3480224"/>
            <a:ext cx="6547948" cy="6245"/>
          </a:xfrm>
          <a:prstGeom prst="line">
            <a:avLst/>
          </a:prstGeom>
          <a:ln w="3175">
            <a:solidFill>
              <a:srgbClr val="0099FF"/>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a:off x="147141" y="4105586"/>
            <a:ext cx="6547948" cy="6245"/>
          </a:xfrm>
          <a:prstGeom prst="line">
            <a:avLst/>
          </a:prstGeom>
          <a:ln w="3175">
            <a:solidFill>
              <a:srgbClr val="0099FF"/>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p:cNvCxnSpPr>
          <p:nvPr/>
        </p:nvCxnSpPr>
        <p:spPr>
          <a:xfrm>
            <a:off x="147141" y="4645643"/>
            <a:ext cx="6547948" cy="6245"/>
          </a:xfrm>
          <a:prstGeom prst="line">
            <a:avLst/>
          </a:prstGeom>
          <a:ln w="3175">
            <a:solidFill>
              <a:srgbClr val="0099FF"/>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cxnSpLocks/>
          </p:cNvCxnSpPr>
          <p:nvPr/>
        </p:nvCxnSpPr>
        <p:spPr>
          <a:xfrm flipV="1">
            <a:off x="147141" y="1093276"/>
            <a:ext cx="6547948" cy="3125"/>
          </a:xfrm>
          <a:prstGeom prst="line">
            <a:avLst/>
          </a:prstGeom>
          <a:ln w="3175">
            <a:solidFill>
              <a:srgbClr val="0099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3989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3218499912"/>
              </p:ext>
            </p:extLst>
          </p:nvPr>
        </p:nvGraphicFramePr>
        <p:xfrm>
          <a:off x="45517" y="372903"/>
          <a:ext cx="6826468" cy="4699362"/>
        </p:xfrm>
        <a:graphic>
          <a:graphicData uri="http://schemas.openxmlformats.org/drawingml/2006/table">
            <a:tbl>
              <a:tblPr firstRow="1" firstCol="1" bandRow="1">
                <a:tableStyleId>{5C22544A-7EE6-4342-B048-85BDC9FD1C3A}</a:tableStyleId>
              </a:tblPr>
              <a:tblGrid>
                <a:gridCol w="5076496">
                  <a:extLst>
                    <a:ext uri="{9D8B030D-6E8A-4147-A177-3AD203B41FA5}">
                      <a16:colId xmlns:a16="http://schemas.microsoft.com/office/drawing/2014/main" val="1855892364"/>
                    </a:ext>
                  </a:extLst>
                </a:gridCol>
                <a:gridCol w="1749972">
                  <a:extLst>
                    <a:ext uri="{9D8B030D-6E8A-4147-A177-3AD203B41FA5}">
                      <a16:colId xmlns:a16="http://schemas.microsoft.com/office/drawing/2014/main" val="2867628497"/>
                    </a:ext>
                  </a:extLst>
                </a:gridCol>
              </a:tblGrid>
              <a:tr h="687482">
                <a:tc>
                  <a:txBody>
                    <a:bodyPr/>
                    <a:lstStyle/>
                    <a:p>
                      <a:pPr algn="l" hangingPunct="0"/>
                      <a:r>
                        <a:rPr lang="fr-FR" sz="1100" b="1" kern="1200" noProof="0" dirty="0">
                          <a:solidFill>
                            <a:srgbClr val="0099FF"/>
                          </a:solidFill>
                          <a:effectLst/>
                          <a:latin typeface="+mn-lt"/>
                          <a:ea typeface="+mn-ea"/>
                          <a:cs typeface="+mn-cs"/>
                        </a:rPr>
                        <a:t>Missions d’exploration</a:t>
                      </a:r>
                    </a:p>
                    <a:p>
                      <a:pPr algn="l"/>
                      <a:r>
                        <a:rPr lang="fr-FR" sz="1000" b="0" kern="1200" noProof="0" dirty="0">
                          <a:solidFill>
                            <a:schemeClr val="tx1"/>
                          </a:solidFill>
                          <a:effectLst/>
                          <a:latin typeface="+mn-lt"/>
                          <a:ea typeface="+mn-ea"/>
                          <a:cs typeface="+mn-cs"/>
                        </a:rPr>
                        <a:t>La FACC</a:t>
                      </a:r>
                      <a:r>
                        <a:rPr lang="ie-Latn-001" sz="1000" b="0" kern="1200" noProof="0" dirty="0">
                          <a:solidFill>
                            <a:schemeClr val="tx1"/>
                          </a:solidFill>
                          <a:effectLst/>
                          <a:latin typeface="+mn-lt"/>
                          <a:ea typeface="+mn-ea"/>
                          <a:cs typeface="+mn-cs"/>
                        </a:rPr>
                        <a:t>-</a:t>
                      </a:r>
                      <a:r>
                        <a:rPr lang="fr-FR" sz="1000" b="0" kern="1200" noProof="0" dirty="0">
                          <a:solidFill>
                            <a:schemeClr val="tx1"/>
                          </a:solidFill>
                          <a:effectLst/>
                          <a:latin typeface="+mn-lt"/>
                          <a:ea typeface="+mn-ea"/>
                          <a:cs typeface="+mn-cs"/>
                        </a:rPr>
                        <a:t>Chicago vous aide </a:t>
                      </a:r>
                      <a:r>
                        <a:rPr lang="fr-FR" sz="1000" b="0" i="0" kern="1200" noProof="0" dirty="0">
                          <a:solidFill>
                            <a:schemeClr val="dk1"/>
                          </a:solidFill>
                          <a:effectLst/>
                          <a:latin typeface="+mn-lt"/>
                          <a:ea typeface="+mn-ea"/>
                          <a:cs typeface="+mn-cs"/>
                        </a:rPr>
                        <a:t>à</a:t>
                      </a:r>
                      <a:r>
                        <a:rPr lang="fr-FR" sz="1000" b="0" kern="1200" noProof="0" dirty="0">
                          <a:solidFill>
                            <a:schemeClr val="tx1"/>
                          </a:solidFill>
                          <a:effectLst/>
                          <a:latin typeface="+mn-lt"/>
                          <a:ea typeface="+mn-ea"/>
                          <a:cs typeface="+mn-cs"/>
                        </a:rPr>
                        <a:t> estimer votre marché potentiel dans la région, vous met en contact avec des acteurs clefs de votre secteur, organise des RDV avec des prestataires de services, relit votre documentation marketing et estime votre cout d’implantation dans la région de Chicago. </a:t>
                      </a:r>
                      <a:endParaRPr lang="fr-FR" sz="800" b="0" noProof="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047" marR="50047"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0">
                        <a:lnSpc>
                          <a:spcPct val="100000"/>
                        </a:lnSpc>
                        <a:spcBef>
                          <a:spcPts val="0"/>
                        </a:spcBef>
                        <a:spcAft>
                          <a:spcPts val="0"/>
                        </a:spcAft>
                        <a:buClrTx/>
                        <a:buSzTx/>
                        <a:buFontTx/>
                        <a:buNone/>
                        <a:tabLst/>
                        <a:defRPr/>
                      </a:pPr>
                      <a:r>
                        <a:rPr lang="fr-FR" sz="1000" b="0" kern="1200" noProof="0" dirty="0">
                          <a:solidFill>
                            <a:schemeClr val="dk1"/>
                          </a:solidFill>
                          <a:effectLst/>
                          <a:latin typeface="+mn-lt"/>
                          <a:ea typeface="+mn-ea"/>
                          <a:cs typeface="+mn-cs"/>
                        </a:rPr>
                        <a:t>Veuillez nous contacter pour recevoir un devis adapté </a:t>
                      </a:r>
                      <a:r>
                        <a:rPr lang="fr-FR" sz="1000" b="0" dirty="0">
                          <a:solidFill>
                            <a:schemeClr val="dk1"/>
                          </a:solidFill>
                        </a:rPr>
                        <a:t>à</a:t>
                      </a:r>
                      <a:r>
                        <a:rPr lang="fr-FR" sz="1000" b="0" kern="1200" noProof="0" dirty="0">
                          <a:solidFill>
                            <a:schemeClr val="dk1"/>
                          </a:solidFill>
                          <a:effectLst/>
                          <a:latin typeface="+mn-lt"/>
                          <a:ea typeface="+mn-ea"/>
                          <a:cs typeface="+mn-cs"/>
                        </a:rPr>
                        <a:t> vos besoins.</a:t>
                      </a:r>
                    </a:p>
                    <a:p>
                      <a:pPr marL="0" marR="0" algn="l" hangingPunct="0">
                        <a:spcBef>
                          <a:spcPts val="0"/>
                        </a:spcBef>
                        <a:spcAft>
                          <a:spcPts val="0"/>
                        </a:spcAft>
                      </a:pPr>
                      <a:endParaRPr lang="fr-FR" sz="800" b="0" noProof="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047" marR="50047"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69535326"/>
                  </a:ext>
                </a:extLst>
              </a:tr>
              <a:tr h="552877">
                <a:tc>
                  <a:txBody>
                    <a:bodyPr/>
                    <a:lstStyle/>
                    <a:p>
                      <a:pPr marL="0" marR="0" algn="l" hangingPunct="0">
                        <a:spcBef>
                          <a:spcPts val="0"/>
                        </a:spcBef>
                        <a:spcAft>
                          <a:spcPts val="0"/>
                        </a:spcAft>
                      </a:pPr>
                      <a:r>
                        <a:rPr lang="en-US" sz="1100" b="1" noProof="0" dirty="0">
                          <a:solidFill>
                            <a:srgbClr val="0099FF"/>
                          </a:solidFill>
                          <a:effectLst/>
                        </a:rPr>
                        <a:t>Service visa J1 et </a:t>
                      </a:r>
                      <a:r>
                        <a:rPr lang="en-US" sz="1100" b="1" noProof="0" dirty="0" err="1">
                          <a:solidFill>
                            <a:srgbClr val="0099FF"/>
                          </a:solidFill>
                          <a:effectLst/>
                        </a:rPr>
                        <a:t>h</a:t>
                      </a:r>
                      <a:r>
                        <a:rPr lang="en-US" sz="1100" b="1" noProof="0" dirty="0" err="1">
                          <a:solidFill>
                            <a:srgbClr val="0099FF"/>
                          </a:solidFill>
                          <a:effectLst/>
                          <a:latin typeface="Calibri" panose="020F0502020204030204" pitchFamily="34" charset="0"/>
                          <a:cs typeface="Calibri" panose="020F0502020204030204" pitchFamily="34" charset="0"/>
                        </a:rPr>
                        <a:t>é</a:t>
                      </a:r>
                      <a:r>
                        <a:rPr lang="en-US" sz="1100" b="1" noProof="0" dirty="0" err="1">
                          <a:solidFill>
                            <a:srgbClr val="0099FF"/>
                          </a:solidFill>
                          <a:effectLst/>
                        </a:rPr>
                        <a:t>bergement</a:t>
                      </a:r>
                      <a:r>
                        <a:rPr lang="en-US" sz="1100" b="1" noProof="0" dirty="0">
                          <a:solidFill>
                            <a:srgbClr val="0099FF"/>
                          </a:solidFill>
                          <a:effectLst/>
                        </a:rPr>
                        <a:t> de VIEs</a:t>
                      </a:r>
                      <a:endParaRPr lang="fr-FR" sz="1600" b="1" noProof="0" dirty="0">
                        <a:solidFill>
                          <a:srgbClr val="0099FF"/>
                        </a:solidFill>
                        <a:effectLst/>
                      </a:endParaRPr>
                    </a:p>
                    <a:p>
                      <a:pPr marL="0" marR="0" algn="l" hangingPunct="0">
                        <a:spcBef>
                          <a:spcPts val="0"/>
                        </a:spcBef>
                        <a:spcAft>
                          <a:spcPts val="0"/>
                        </a:spcAft>
                      </a:pPr>
                      <a:r>
                        <a:rPr lang="fr-FR" sz="1000" b="0" noProof="0" dirty="0">
                          <a:solidFill>
                            <a:schemeClr val="tx1"/>
                          </a:solidFill>
                          <a:effectLst/>
                        </a:rPr>
                        <a:t>Grace </a:t>
                      </a:r>
                      <a:r>
                        <a:rPr lang="fr-FR" sz="1000" b="0" i="0" kern="1200" noProof="0" dirty="0">
                          <a:solidFill>
                            <a:schemeClr val="dk1"/>
                          </a:solidFill>
                          <a:effectLst/>
                          <a:latin typeface="+mn-lt"/>
                          <a:ea typeface="+mn-ea"/>
                          <a:cs typeface="+mn-cs"/>
                        </a:rPr>
                        <a:t>à</a:t>
                      </a:r>
                      <a:r>
                        <a:rPr lang="fr-FR" sz="1000" b="0" noProof="0" dirty="0">
                          <a:solidFill>
                            <a:schemeClr val="tx1"/>
                          </a:solidFill>
                          <a:effectLst/>
                        </a:rPr>
                        <a:t> nos partenaires, la FACC-Chicago peut aider les entreprises françaises à obtenir le visa J1 et a trouver des solutions d’h</a:t>
                      </a:r>
                      <a:r>
                        <a:rPr lang="fr-FR" sz="1000" b="0" noProof="0" dirty="0">
                          <a:solidFill>
                            <a:schemeClr val="tx1"/>
                          </a:solidFill>
                          <a:effectLst/>
                          <a:latin typeface="Calibri" panose="020F0502020204030204" pitchFamily="34" charset="0"/>
                          <a:cs typeface="Calibri" panose="020F0502020204030204" pitchFamily="34" charset="0"/>
                        </a:rPr>
                        <a:t>é</a:t>
                      </a:r>
                      <a:r>
                        <a:rPr lang="fr-FR" sz="1000" b="0" noProof="0" dirty="0">
                          <a:solidFill>
                            <a:schemeClr val="tx1"/>
                          </a:solidFill>
                          <a:effectLst/>
                        </a:rPr>
                        <a:t>bergement pour les VIE dans notre région. </a:t>
                      </a:r>
                    </a:p>
                  </a:txBody>
                  <a:tcPr marL="50047" marR="50047"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0">
                        <a:lnSpc>
                          <a:spcPct val="100000"/>
                        </a:lnSpc>
                        <a:spcBef>
                          <a:spcPts val="0"/>
                        </a:spcBef>
                        <a:spcAft>
                          <a:spcPts val="0"/>
                        </a:spcAft>
                        <a:buClrTx/>
                        <a:buSzTx/>
                        <a:buFontTx/>
                        <a:buNone/>
                        <a:tabLst/>
                        <a:defRPr/>
                      </a:pPr>
                      <a:r>
                        <a:rPr lang="fr-FR" sz="1000" kern="1200" noProof="0" dirty="0">
                          <a:solidFill>
                            <a:schemeClr val="dk1"/>
                          </a:solidFill>
                          <a:effectLst/>
                          <a:latin typeface="+mn-lt"/>
                          <a:ea typeface="+mn-ea"/>
                          <a:cs typeface="+mn-cs"/>
                        </a:rPr>
                        <a:t>Veuillez nous contacter pour </a:t>
                      </a:r>
                      <a:r>
                        <a:rPr lang="ie-Latn-001" sz="1000" kern="1200" noProof="0" dirty="0">
                          <a:solidFill>
                            <a:schemeClr val="dk1"/>
                          </a:solidFill>
                          <a:effectLst/>
                          <a:latin typeface="+mn-lt"/>
                          <a:ea typeface="+mn-ea"/>
                          <a:cs typeface="+mn-cs"/>
                        </a:rPr>
                        <a:t>recevoir les informations </a:t>
                      </a:r>
                      <a:r>
                        <a:rPr lang="en-US" sz="1000" kern="1200" noProof="0" dirty="0" err="1">
                          <a:solidFill>
                            <a:schemeClr val="dk1"/>
                          </a:solidFill>
                          <a:effectLst/>
                          <a:latin typeface="+mn-lt"/>
                          <a:ea typeface="+mn-ea"/>
                          <a:cs typeface="+mn-cs"/>
                        </a:rPr>
                        <a:t>desir</a:t>
                      </a:r>
                      <a:r>
                        <a:rPr lang="en-US" sz="1000" kern="1200" noProof="0" dirty="0" err="1">
                          <a:solidFill>
                            <a:schemeClr val="dk1"/>
                          </a:solidFill>
                          <a:effectLst/>
                          <a:latin typeface="Calibri" panose="020F0502020204030204" pitchFamily="34" charset="0"/>
                          <a:ea typeface="+mn-ea"/>
                          <a:cs typeface="Calibri" panose="020F0502020204030204" pitchFamily="34" charset="0"/>
                        </a:rPr>
                        <a:t>é</a:t>
                      </a:r>
                      <a:r>
                        <a:rPr lang="en-US" sz="1000" kern="1200" noProof="0" dirty="0" err="1">
                          <a:solidFill>
                            <a:schemeClr val="dk1"/>
                          </a:solidFill>
                          <a:effectLst/>
                          <a:latin typeface="+mn-lt"/>
                          <a:ea typeface="+mn-ea"/>
                          <a:cs typeface="+mn-cs"/>
                        </a:rPr>
                        <a:t>es</a:t>
                      </a:r>
                      <a:r>
                        <a:rPr lang="ie-Latn-001" sz="1000" kern="1200" noProof="0" dirty="0">
                          <a:solidFill>
                            <a:schemeClr val="dk1"/>
                          </a:solidFill>
                          <a:effectLst/>
                          <a:latin typeface="+mn-lt"/>
                          <a:ea typeface="+mn-ea"/>
                          <a:cs typeface="+mn-cs"/>
                        </a:rPr>
                        <a:t>.</a:t>
                      </a:r>
                      <a:endParaRPr lang="fr-FR" sz="1000" kern="1200" noProof="0" dirty="0">
                        <a:solidFill>
                          <a:schemeClr val="dk1"/>
                        </a:solidFill>
                        <a:effectLst/>
                        <a:latin typeface="+mn-lt"/>
                        <a:ea typeface="+mn-ea"/>
                        <a:cs typeface="+mn-cs"/>
                      </a:endParaRPr>
                    </a:p>
                    <a:p>
                      <a:pPr marL="0" marR="0" algn="l" hangingPunct="0">
                        <a:spcBef>
                          <a:spcPts val="0"/>
                        </a:spcBef>
                        <a:spcAft>
                          <a:spcPts val="0"/>
                        </a:spcAft>
                      </a:pPr>
                      <a:endParaRPr lang="fr-FR" sz="1050" b="0" noProof="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047" marR="50047"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1480742"/>
                  </a:ext>
                </a:extLst>
              </a:tr>
              <a:tr h="1288740">
                <a:tc>
                  <a:txBody>
                    <a:bodyPr/>
                    <a:lstStyle/>
                    <a:p>
                      <a:pPr marL="0" marR="0" algn="l" hangingPunct="0">
                        <a:spcBef>
                          <a:spcPts val="0"/>
                        </a:spcBef>
                        <a:spcAft>
                          <a:spcPts val="0"/>
                        </a:spcAft>
                      </a:pPr>
                      <a:r>
                        <a:rPr lang="fr-FR" sz="1100" b="1" noProof="0" dirty="0">
                          <a:solidFill>
                            <a:srgbClr val="0099FF"/>
                          </a:solidFill>
                          <a:effectLst/>
                        </a:rPr>
                        <a:t>Remboursement de  la TVA professionnelle en France </a:t>
                      </a:r>
                      <a:br>
                        <a:rPr lang="fr-FR" sz="1100" b="1" noProof="0" dirty="0">
                          <a:solidFill>
                            <a:srgbClr val="0099FF"/>
                          </a:solidFill>
                          <a:effectLst/>
                        </a:rPr>
                      </a:br>
                      <a:r>
                        <a:rPr lang="fr-FR" sz="1000" b="0" noProof="0" dirty="0">
                          <a:solidFill>
                            <a:schemeClr val="tx1"/>
                          </a:solidFill>
                          <a:effectLst/>
                        </a:rPr>
                        <a:t>La FACC-Chicago propose aux entreprises de se faire rembourser la TVA dépensée en France dans le cadre de leur activité professionnelle. Les frais remboursables inclus: cout d’un stand  et dépenses annexes  lors d’un salon professionnel,  location de véhicules commerciaux,  gasoil (80% de la TVA est récupérable),  restaurants, frais marketing. (La TVA n’est pas récupérable sur les dépenses suivantes: hôtels, location de voiture, billets d’avion, de train, taxi et cadeaux). </a:t>
                      </a:r>
                      <a:br>
                        <a:rPr lang="ie-Latn-001" sz="1000" b="0" noProof="0" dirty="0">
                          <a:solidFill>
                            <a:schemeClr val="tx1"/>
                          </a:solidFill>
                          <a:effectLst/>
                        </a:rPr>
                      </a:br>
                      <a:r>
                        <a:rPr lang="fr-FR" sz="1000" b="0" noProof="0" dirty="0">
                          <a:solidFill>
                            <a:schemeClr val="tx1"/>
                          </a:solidFill>
                          <a:effectLst/>
                        </a:rPr>
                        <a:t>Veuillez noter que les documents doivent être remplis au plus tard le </a:t>
                      </a:r>
                      <a:r>
                        <a:rPr lang="fr-FR" sz="1000" b="0" u="sng" noProof="0" dirty="0">
                          <a:solidFill>
                            <a:schemeClr val="tx1"/>
                          </a:solidFill>
                          <a:effectLst/>
                        </a:rPr>
                        <a:t>30 Juin </a:t>
                      </a:r>
                      <a:r>
                        <a:rPr lang="fr-FR" sz="1000" b="0" noProof="0" dirty="0">
                          <a:solidFill>
                            <a:schemeClr val="tx1"/>
                          </a:solidFill>
                          <a:effectLst/>
                        </a:rPr>
                        <a:t>suivant la date des factures concernées. </a:t>
                      </a:r>
                    </a:p>
                  </a:txBody>
                  <a:tcPr marL="50047" marR="50047"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hangingPunct="0">
                        <a:spcBef>
                          <a:spcPts val="0"/>
                        </a:spcBef>
                        <a:spcAft>
                          <a:spcPts val="0"/>
                        </a:spcAft>
                      </a:pPr>
                      <a:r>
                        <a:rPr lang="fr-FR" sz="1000" b="0" noProof="0" dirty="0">
                          <a:solidFill>
                            <a:schemeClr val="tx1"/>
                          </a:solidFill>
                          <a:effectLst/>
                        </a:rPr>
                        <a:t> </a:t>
                      </a:r>
                      <a:endParaRPr lang="fr-FR" sz="1050" b="0" noProof="0" dirty="0">
                        <a:solidFill>
                          <a:schemeClr val="tx1"/>
                        </a:solidFill>
                        <a:effectLst/>
                      </a:endParaRPr>
                    </a:p>
                    <a:p>
                      <a:pPr marL="0" marR="0" lvl="0" indent="0" algn="l" defTabSz="685800" rtl="0" eaLnBrk="1" fontAlgn="auto" latinLnBrk="0" hangingPunct="0">
                        <a:lnSpc>
                          <a:spcPct val="100000"/>
                        </a:lnSpc>
                        <a:spcBef>
                          <a:spcPts val="0"/>
                        </a:spcBef>
                        <a:spcAft>
                          <a:spcPts val="0"/>
                        </a:spcAft>
                        <a:buClrTx/>
                        <a:buSzTx/>
                        <a:buFontTx/>
                        <a:buNone/>
                        <a:tabLst/>
                        <a:defRPr/>
                      </a:pPr>
                      <a:r>
                        <a:rPr lang="fr-FR" sz="1000" b="0" noProof="0" dirty="0">
                          <a:solidFill>
                            <a:schemeClr val="tx1"/>
                          </a:solidFill>
                          <a:effectLst/>
                        </a:rPr>
                        <a:t>Entre 6% et 10% du montant total de la TVA peuvent être récupérés.</a:t>
                      </a:r>
                      <a:r>
                        <a:rPr lang="fr-FR" sz="1000" kern="1200" noProof="0" dirty="0">
                          <a:solidFill>
                            <a:schemeClr val="dk1"/>
                          </a:solidFill>
                          <a:effectLst/>
                          <a:latin typeface="+mn-lt"/>
                          <a:ea typeface="+mn-ea"/>
                          <a:cs typeface="+mn-cs"/>
                        </a:rPr>
                        <a:t> Veuillez nous contacter pour connaitre la procédure et obtenir les formulaires </a:t>
                      </a:r>
                      <a:r>
                        <a:rPr lang="fr-FR" sz="1000" b="0" i="0" kern="1200" noProof="0" dirty="0">
                          <a:solidFill>
                            <a:schemeClr val="dk1"/>
                          </a:solidFill>
                          <a:effectLst/>
                          <a:latin typeface="+mn-lt"/>
                          <a:ea typeface="+mn-ea"/>
                          <a:cs typeface="+mn-cs"/>
                        </a:rPr>
                        <a:t>à</a:t>
                      </a:r>
                      <a:r>
                        <a:rPr lang="fr-FR" sz="1000" kern="1200" noProof="0" dirty="0">
                          <a:solidFill>
                            <a:schemeClr val="dk1"/>
                          </a:solidFill>
                          <a:effectLst/>
                          <a:latin typeface="+mn-lt"/>
                          <a:ea typeface="+mn-ea"/>
                          <a:cs typeface="+mn-cs"/>
                        </a:rPr>
                        <a:t> compléter.</a:t>
                      </a:r>
                    </a:p>
                    <a:p>
                      <a:pPr marL="0" marR="0" algn="l" hangingPunct="0">
                        <a:spcBef>
                          <a:spcPts val="0"/>
                        </a:spcBef>
                        <a:spcAft>
                          <a:spcPts val="0"/>
                        </a:spcAft>
                      </a:pPr>
                      <a:r>
                        <a:rPr lang="fr-FR" sz="1000" b="0" noProof="0" dirty="0">
                          <a:solidFill>
                            <a:schemeClr val="tx1"/>
                          </a:solidFill>
                          <a:effectLst/>
                        </a:rPr>
                        <a:t> </a:t>
                      </a:r>
                      <a:endParaRPr lang="fr-FR" sz="1050" b="0" noProof="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047" marR="50047"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0780272"/>
                  </a:ext>
                </a:extLst>
              </a:tr>
              <a:tr h="872128">
                <a:tc>
                  <a:txBody>
                    <a:bodyPr/>
                    <a:lstStyle/>
                    <a:p>
                      <a:pPr marL="0" marR="0" lvl="0" indent="0" algn="l" defTabSz="685800" rtl="0" eaLnBrk="1" fontAlgn="auto" latinLnBrk="0" hangingPunct="0">
                        <a:lnSpc>
                          <a:spcPct val="100000"/>
                        </a:lnSpc>
                        <a:spcBef>
                          <a:spcPts val="0"/>
                        </a:spcBef>
                        <a:spcAft>
                          <a:spcPts val="0"/>
                        </a:spcAft>
                        <a:buClrTx/>
                        <a:buSzTx/>
                        <a:buFontTx/>
                        <a:buNone/>
                        <a:tabLst/>
                        <a:defRPr/>
                      </a:pPr>
                      <a:r>
                        <a:rPr lang="fr-FR" sz="1100" b="1" noProof="0" dirty="0">
                          <a:solidFill>
                            <a:srgbClr val="0099FF"/>
                          </a:solidFill>
                          <a:effectLst/>
                        </a:rPr>
                        <a:t>Développement </a:t>
                      </a:r>
                      <a:r>
                        <a:rPr lang="ie-Latn-001" sz="1100" b="1" noProof="0" dirty="0">
                          <a:solidFill>
                            <a:srgbClr val="0099FF"/>
                          </a:solidFill>
                          <a:effectLst/>
                        </a:rPr>
                        <a:t>e</a:t>
                      </a:r>
                      <a:r>
                        <a:rPr lang="fr-FR" sz="1100" b="1" noProof="0" dirty="0">
                          <a:solidFill>
                            <a:srgbClr val="0099FF"/>
                          </a:solidFill>
                          <a:effectLst/>
                        </a:rPr>
                        <a:t>-</a:t>
                      </a:r>
                      <a:r>
                        <a:rPr lang="ie-Latn-001" sz="1100" b="1" noProof="0" dirty="0">
                          <a:solidFill>
                            <a:srgbClr val="0099FF"/>
                          </a:solidFill>
                          <a:effectLst/>
                        </a:rPr>
                        <a:t>c</a:t>
                      </a:r>
                      <a:r>
                        <a:rPr lang="fr-FR" sz="1100" b="1" noProof="0" dirty="0" err="1">
                          <a:solidFill>
                            <a:srgbClr val="0099FF"/>
                          </a:solidFill>
                          <a:effectLst/>
                        </a:rPr>
                        <a:t>ommerce</a:t>
                      </a:r>
                      <a:r>
                        <a:rPr lang="fr-FR" sz="1100" b="1" noProof="0" dirty="0">
                          <a:solidFill>
                            <a:srgbClr val="0099FF"/>
                          </a:solidFill>
                          <a:effectLst/>
                        </a:rPr>
                        <a:t> </a:t>
                      </a:r>
                      <a:br>
                        <a:rPr lang="fr-FR" sz="1100" b="1" noProof="0" dirty="0">
                          <a:solidFill>
                            <a:srgbClr val="0099FF"/>
                          </a:solidFill>
                          <a:effectLst/>
                        </a:rPr>
                      </a:br>
                      <a:r>
                        <a:rPr lang="fr-FR" sz="1000" b="0" noProof="0" dirty="0">
                          <a:solidFill>
                            <a:schemeClr val="tx1"/>
                          </a:solidFill>
                          <a:effectLst/>
                        </a:rPr>
                        <a:t>En partenariat avec nos membres, la FACC-Chicago propose des solutions de développent de e-commerce adapté</a:t>
                      </a:r>
                      <a:r>
                        <a:rPr lang="ie-Latn-001" sz="1000" b="0" noProof="0" dirty="0">
                          <a:solidFill>
                            <a:schemeClr val="tx1"/>
                          </a:solidFill>
                          <a:effectLst/>
                        </a:rPr>
                        <a:t>e</a:t>
                      </a:r>
                      <a:r>
                        <a:rPr lang="fr-FR" sz="1000" b="0" noProof="0" dirty="0">
                          <a:solidFill>
                            <a:schemeClr val="tx1"/>
                          </a:solidFill>
                          <a:effectLst/>
                        </a:rPr>
                        <a:t>s </a:t>
                      </a:r>
                      <a:r>
                        <a:rPr lang="fr-FR" sz="1000" b="0" dirty="0">
                          <a:solidFill>
                            <a:schemeClr val="dk1"/>
                          </a:solidFill>
                        </a:rPr>
                        <a:t>à</a:t>
                      </a:r>
                      <a:r>
                        <a:rPr lang="fr-FR" sz="1000" b="0" noProof="0" dirty="0">
                          <a:solidFill>
                            <a:schemeClr val="tx1"/>
                          </a:solidFill>
                          <a:effectLst/>
                        </a:rPr>
                        <a:t> vos besoins pour le ma</a:t>
                      </a:r>
                      <a:r>
                        <a:rPr lang="ie-Latn-001" sz="1000" b="0" noProof="0" dirty="0">
                          <a:solidFill>
                            <a:schemeClr val="tx1"/>
                          </a:solidFill>
                          <a:effectLst/>
                        </a:rPr>
                        <a:t>r</a:t>
                      </a:r>
                      <a:r>
                        <a:rPr lang="fr-FR" sz="1000" b="0" noProof="0" dirty="0" err="1">
                          <a:solidFill>
                            <a:schemeClr val="tx1"/>
                          </a:solidFill>
                          <a:effectLst/>
                        </a:rPr>
                        <a:t>ché</a:t>
                      </a:r>
                      <a:r>
                        <a:rPr lang="fr-FR" sz="1000" b="0" noProof="0" dirty="0">
                          <a:solidFill>
                            <a:schemeClr val="tx1"/>
                          </a:solidFill>
                          <a:effectLst/>
                        </a:rPr>
                        <a:t> américain. Ce service inclut: une stratégie digitale, le développent d’un site internet, </a:t>
                      </a:r>
                      <a:r>
                        <a:rPr lang="ie-Latn-001" sz="1000" b="0" noProof="0" dirty="0">
                          <a:solidFill>
                            <a:schemeClr val="tx1"/>
                          </a:solidFill>
                          <a:effectLst/>
                        </a:rPr>
                        <a:t>positionnement de </a:t>
                      </a:r>
                      <a:r>
                        <a:rPr lang="fr-FR" sz="1000" b="0" noProof="0" dirty="0">
                          <a:solidFill>
                            <a:schemeClr val="tx1"/>
                          </a:solidFill>
                          <a:effectLst/>
                        </a:rPr>
                        <a:t>l</a:t>
                      </a:r>
                      <a:r>
                        <a:rPr lang="ie-Latn-001" sz="1000" b="0" noProof="0" dirty="0">
                          <a:solidFill>
                            <a:schemeClr val="tx1"/>
                          </a:solidFill>
                          <a:effectLst/>
                        </a:rPr>
                        <a:t>a </a:t>
                      </a:r>
                      <a:r>
                        <a:rPr lang="fr-FR" sz="1000" b="0" noProof="0" dirty="0">
                          <a:solidFill>
                            <a:schemeClr val="tx1"/>
                          </a:solidFill>
                          <a:effectLst/>
                        </a:rPr>
                        <a:t>m</a:t>
                      </a:r>
                      <a:r>
                        <a:rPr lang="ie-Latn-001" sz="1000" b="0" noProof="0" dirty="0">
                          <a:solidFill>
                            <a:schemeClr val="tx1"/>
                          </a:solidFill>
                          <a:effectLst/>
                        </a:rPr>
                        <a:t>a</a:t>
                      </a:r>
                      <a:r>
                        <a:rPr lang="fr-FR" sz="1000" b="0" noProof="0" dirty="0">
                          <a:solidFill>
                            <a:schemeClr val="tx1"/>
                          </a:solidFill>
                          <a:effectLst/>
                        </a:rPr>
                        <a:t>r</a:t>
                      </a:r>
                      <a:r>
                        <a:rPr lang="ie-Latn-001" sz="1000" b="0" noProof="0" dirty="0">
                          <a:solidFill>
                            <a:schemeClr val="tx1"/>
                          </a:solidFill>
                          <a:effectLst/>
                        </a:rPr>
                        <a:t>q</a:t>
                      </a:r>
                      <a:r>
                        <a:rPr lang="fr-FR" sz="1000" b="0" noProof="0" dirty="0">
                          <a:solidFill>
                            <a:schemeClr val="tx1"/>
                          </a:solidFill>
                          <a:effectLst/>
                        </a:rPr>
                        <a:t>u</a:t>
                      </a:r>
                      <a:r>
                        <a:rPr lang="ie-Latn-001" sz="1000" b="0" noProof="0" dirty="0">
                          <a:solidFill>
                            <a:schemeClr val="tx1"/>
                          </a:solidFill>
                          <a:effectLst/>
                        </a:rPr>
                        <a:t>e</a:t>
                      </a:r>
                      <a:r>
                        <a:rPr lang="fr-FR" sz="1000" b="0" noProof="0" dirty="0">
                          <a:solidFill>
                            <a:schemeClr val="tx1"/>
                          </a:solidFill>
                          <a:effectLst/>
                        </a:rPr>
                        <a:t>, et la gestion de l’ensemble</a:t>
                      </a:r>
                      <a:r>
                        <a:rPr lang="ie-Latn-001" sz="1000" b="0" noProof="0" dirty="0">
                          <a:solidFill>
                            <a:schemeClr val="tx1"/>
                          </a:solidFill>
                          <a:effectLst/>
                        </a:rPr>
                        <a:t> </a:t>
                      </a:r>
                      <a:r>
                        <a:rPr lang="fr-FR" sz="1000" b="0" noProof="0" dirty="0">
                          <a:solidFill>
                            <a:schemeClr val="tx1"/>
                          </a:solidFill>
                          <a:effectLst/>
                        </a:rPr>
                        <a:t>de la logistique</a:t>
                      </a:r>
                      <a:r>
                        <a:rPr lang="ie-Latn-001" sz="1000" b="0" noProof="0" dirty="0">
                          <a:solidFill>
                            <a:schemeClr val="tx1"/>
                          </a:solidFill>
                          <a:effectLst/>
                        </a:rPr>
                        <a:t> </a:t>
                      </a:r>
                      <a:r>
                        <a:rPr lang="fr-FR" sz="1000" b="0" noProof="0" dirty="0">
                          <a:solidFill>
                            <a:schemeClr val="tx1"/>
                          </a:solidFill>
                          <a:effectLst/>
                        </a:rPr>
                        <a:t>d</a:t>
                      </a:r>
                      <a:r>
                        <a:rPr lang="ie-Latn-001" sz="1000" b="0" noProof="0" dirty="0">
                          <a:solidFill>
                            <a:schemeClr val="tx1"/>
                          </a:solidFill>
                          <a:effectLst/>
                        </a:rPr>
                        <a:t>e</a:t>
                      </a:r>
                      <a:r>
                        <a:rPr lang="fr-FR" sz="1000" b="0" noProof="0" dirty="0">
                          <a:solidFill>
                            <a:schemeClr val="tx1"/>
                          </a:solidFill>
                          <a:effectLst/>
                        </a:rPr>
                        <a:t>s</a:t>
                      </a:r>
                      <a:r>
                        <a:rPr lang="ie-Latn-001" sz="1000" b="0" noProof="0" dirty="0">
                          <a:solidFill>
                            <a:schemeClr val="tx1"/>
                          </a:solidFill>
                          <a:effectLst/>
                        </a:rPr>
                        <a:t> </a:t>
                      </a:r>
                      <a:r>
                        <a:rPr lang="fr-FR" sz="1000" b="0" noProof="0" dirty="0">
                          <a:solidFill>
                            <a:schemeClr val="tx1"/>
                          </a:solidFill>
                          <a:effectLst/>
                        </a:rPr>
                        <a:t>c</a:t>
                      </a:r>
                      <a:r>
                        <a:rPr lang="ie-Latn-001" sz="1000" b="0" noProof="0" dirty="0">
                          <a:solidFill>
                            <a:schemeClr val="tx1"/>
                          </a:solidFill>
                          <a:effectLst/>
                        </a:rPr>
                        <a:t>o</a:t>
                      </a:r>
                      <a:r>
                        <a:rPr lang="fr-FR" sz="1000" b="0" noProof="0" dirty="0">
                          <a:solidFill>
                            <a:schemeClr val="tx1"/>
                          </a:solidFill>
                          <a:effectLst/>
                        </a:rPr>
                        <a:t>m</a:t>
                      </a:r>
                      <a:r>
                        <a:rPr lang="ie-Latn-001" sz="1000" b="0" noProof="0" dirty="0">
                          <a:solidFill>
                            <a:schemeClr val="tx1"/>
                          </a:solidFill>
                          <a:effectLst/>
                        </a:rPr>
                        <a:t>m</a:t>
                      </a:r>
                      <a:r>
                        <a:rPr lang="fr-FR" sz="1000" b="0" noProof="0" dirty="0">
                          <a:solidFill>
                            <a:schemeClr val="tx1"/>
                          </a:solidFill>
                          <a:effectLst/>
                        </a:rPr>
                        <a:t>a</a:t>
                      </a:r>
                      <a:r>
                        <a:rPr lang="ie-Latn-001" sz="1000" b="0" noProof="0" dirty="0">
                          <a:solidFill>
                            <a:schemeClr val="tx1"/>
                          </a:solidFill>
                          <a:effectLst/>
                        </a:rPr>
                        <a:t>n</a:t>
                      </a:r>
                      <a:r>
                        <a:rPr lang="fr-FR" sz="1000" b="0" noProof="0" dirty="0">
                          <a:solidFill>
                            <a:schemeClr val="tx1"/>
                          </a:solidFill>
                          <a:effectLst/>
                        </a:rPr>
                        <a:t>d</a:t>
                      </a:r>
                      <a:r>
                        <a:rPr lang="ie-Latn-001" sz="1000" b="0" noProof="0" dirty="0">
                          <a:solidFill>
                            <a:schemeClr val="tx1"/>
                          </a:solidFill>
                          <a:effectLst/>
                        </a:rPr>
                        <a:t>e</a:t>
                      </a:r>
                      <a:r>
                        <a:rPr lang="fr-FR" sz="1000" b="0" noProof="0" dirty="0">
                          <a:solidFill>
                            <a:schemeClr val="tx1"/>
                          </a:solidFill>
                          <a:effectLst/>
                        </a:rPr>
                        <a:t>s.  </a:t>
                      </a:r>
                      <a:endParaRPr lang="fr-FR" sz="1050" b="0" noProof="0" dirty="0">
                        <a:solidFill>
                          <a:schemeClr val="tx1"/>
                        </a:solidFill>
                        <a:effectLst/>
                      </a:endParaRPr>
                    </a:p>
                  </a:txBody>
                  <a:tcPr marL="50047" marR="50047"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hangingPunct="0">
                        <a:spcBef>
                          <a:spcPts val="0"/>
                        </a:spcBef>
                        <a:spcAft>
                          <a:spcPts val="0"/>
                        </a:spcAft>
                      </a:pPr>
                      <a:r>
                        <a:rPr lang="fr-FR" sz="1000" b="0" noProof="0" dirty="0">
                          <a:solidFill>
                            <a:schemeClr val="tx1"/>
                          </a:solidFill>
                          <a:effectLst/>
                        </a:rPr>
                        <a:t> </a:t>
                      </a:r>
                      <a:endParaRPr lang="fr-FR" sz="1050" b="0" noProof="0" dirty="0">
                        <a:solidFill>
                          <a:schemeClr val="tx1"/>
                        </a:solidFill>
                        <a:effectLst/>
                      </a:endParaRPr>
                    </a:p>
                    <a:p>
                      <a:pPr marL="0" marR="0" lvl="0" indent="0" algn="l" defTabSz="685800" rtl="0" eaLnBrk="1" fontAlgn="auto" latinLnBrk="0" hangingPunct="0">
                        <a:lnSpc>
                          <a:spcPct val="100000"/>
                        </a:lnSpc>
                        <a:spcBef>
                          <a:spcPts val="0"/>
                        </a:spcBef>
                        <a:spcAft>
                          <a:spcPts val="0"/>
                        </a:spcAft>
                        <a:buClrTx/>
                        <a:buSzTx/>
                        <a:buFontTx/>
                        <a:buNone/>
                        <a:tabLst/>
                        <a:defRPr/>
                      </a:pPr>
                      <a:r>
                        <a:rPr lang="fr-FR" sz="1000" b="0" noProof="0" dirty="0">
                          <a:solidFill>
                            <a:schemeClr val="tx1"/>
                          </a:solidFill>
                          <a:effectLst/>
                        </a:rPr>
                        <a:t> </a:t>
                      </a:r>
                      <a:r>
                        <a:rPr lang="fr-FR" sz="1050" b="0" kern="1200" noProof="0" dirty="0">
                          <a:solidFill>
                            <a:schemeClr val="dk1"/>
                          </a:solidFill>
                          <a:effectLst/>
                          <a:latin typeface="+mn-lt"/>
                          <a:ea typeface="+mn-ea"/>
                          <a:cs typeface="+mn-cs"/>
                        </a:rPr>
                        <a:t>Veuillez nous contacter pour recevoir un devis adapté </a:t>
                      </a:r>
                      <a:r>
                        <a:rPr lang="fr-FR" sz="1050" b="0" dirty="0">
                          <a:solidFill>
                            <a:schemeClr val="dk1"/>
                          </a:solidFill>
                        </a:rPr>
                        <a:t>à</a:t>
                      </a:r>
                      <a:r>
                        <a:rPr lang="fr-FR" sz="1050" b="0" kern="1200" noProof="0" dirty="0">
                          <a:solidFill>
                            <a:schemeClr val="dk1"/>
                          </a:solidFill>
                          <a:effectLst/>
                          <a:latin typeface="+mn-lt"/>
                          <a:ea typeface="+mn-ea"/>
                          <a:cs typeface="+mn-cs"/>
                        </a:rPr>
                        <a:t> vos besoins.</a:t>
                      </a:r>
                    </a:p>
                    <a:p>
                      <a:pPr marL="0" marR="0" algn="l" hangingPunct="0">
                        <a:spcBef>
                          <a:spcPts val="0"/>
                        </a:spcBef>
                        <a:spcAft>
                          <a:spcPts val="0"/>
                        </a:spcAft>
                      </a:pPr>
                      <a:endParaRPr lang="fr-FR" sz="1050" b="0" noProof="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047" marR="50047"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606767"/>
                  </a:ext>
                </a:extLst>
              </a:tr>
              <a:tr h="577440">
                <a:tc>
                  <a:txBody>
                    <a:bodyPr/>
                    <a:lstStyle/>
                    <a:p>
                      <a:pPr algn="l" hangingPunct="0"/>
                      <a:r>
                        <a:rPr lang="fr-FR" sz="1100" b="1" kern="1200" noProof="0" dirty="0">
                          <a:solidFill>
                            <a:srgbClr val="0099FF"/>
                          </a:solidFill>
                          <a:effectLst/>
                          <a:latin typeface="+mn-lt"/>
                          <a:ea typeface="+mn-ea"/>
                          <a:cs typeface="+mn-cs"/>
                        </a:rPr>
                        <a:t>Petits Déjeuners thématiques </a:t>
                      </a:r>
                      <a:r>
                        <a:rPr lang="ie-Latn-001" sz="1100" b="1" kern="1200" noProof="0" dirty="0">
                          <a:solidFill>
                            <a:srgbClr val="0099FF"/>
                          </a:solidFill>
                          <a:effectLst/>
                          <a:latin typeface="+mn-lt"/>
                          <a:ea typeface="+mn-ea"/>
                          <a:cs typeface="+mn-cs"/>
                        </a:rPr>
                        <a:t>p</a:t>
                      </a:r>
                      <a:r>
                        <a:rPr lang="fr-FR" sz="1100" b="1" kern="1200" noProof="0" dirty="0" err="1">
                          <a:solidFill>
                            <a:srgbClr val="0099FF"/>
                          </a:solidFill>
                          <a:effectLst/>
                          <a:latin typeface="+mn-lt"/>
                          <a:ea typeface="+mn-ea"/>
                          <a:cs typeface="+mn-cs"/>
                        </a:rPr>
                        <a:t>romotionnels</a:t>
                      </a:r>
                      <a:r>
                        <a:rPr lang="fr-FR" sz="1100" b="1" kern="1200" noProof="0" dirty="0">
                          <a:solidFill>
                            <a:srgbClr val="0099FF"/>
                          </a:solidFill>
                          <a:effectLst/>
                          <a:latin typeface="+mn-lt"/>
                          <a:ea typeface="+mn-ea"/>
                          <a:cs typeface="+mn-cs"/>
                        </a:rPr>
                        <a:t> </a:t>
                      </a:r>
                      <a:br>
                        <a:rPr lang="fr-FR" sz="1100" b="1" kern="1200" noProof="0" dirty="0">
                          <a:solidFill>
                            <a:srgbClr val="0099FF"/>
                          </a:solidFill>
                          <a:effectLst/>
                          <a:latin typeface="+mn-lt"/>
                          <a:ea typeface="+mn-ea"/>
                          <a:cs typeface="+mn-cs"/>
                        </a:rPr>
                      </a:br>
                      <a:r>
                        <a:rPr lang="fr-FR" sz="1050" b="0" kern="1200" noProof="0" dirty="0">
                          <a:solidFill>
                            <a:schemeClr val="tx1"/>
                          </a:solidFill>
                          <a:effectLst/>
                          <a:latin typeface="+mn-lt"/>
                          <a:ea typeface="+mn-ea"/>
                          <a:cs typeface="+mn-cs"/>
                        </a:rPr>
                        <a:t>La FACC-Chicago  organise des petits déjeuners thématiques qui peuvent être l’occasion de présenter vos servies, vos innovations, et votre compagnies </a:t>
                      </a:r>
                      <a:r>
                        <a:rPr lang="fr-FR" sz="1050" b="0" dirty="0">
                          <a:solidFill>
                            <a:schemeClr val="dk1"/>
                          </a:solidFill>
                        </a:rPr>
                        <a:t>à</a:t>
                      </a:r>
                      <a:r>
                        <a:rPr lang="fr-FR" sz="1050" b="0" kern="1200" noProof="0" dirty="0">
                          <a:solidFill>
                            <a:schemeClr val="tx1"/>
                          </a:solidFill>
                          <a:effectLst/>
                          <a:latin typeface="+mn-lt"/>
                          <a:ea typeface="+mn-ea"/>
                          <a:cs typeface="+mn-cs"/>
                        </a:rPr>
                        <a:t> une audience segmentée.</a:t>
                      </a:r>
                    </a:p>
                  </a:txBody>
                  <a:tcPr marL="50047" marR="50047"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hangingPunct="0">
                        <a:spcBef>
                          <a:spcPts val="0"/>
                        </a:spcBef>
                        <a:spcAft>
                          <a:spcPts val="0"/>
                        </a:spcAft>
                      </a:pPr>
                      <a:r>
                        <a:rPr lang="fr-FR" sz="1000" kern="1200" noProof="0" dirty="0">
                          <a:solidFill>
                            <a:schemeClr val="dk1"/>
                          </a:solidFill>
                          <a:effectLst/>
                          <a:latin typeface="+mn-lt"/>
                          <a:ea typeface="+mn-ea"/>
                          <a:cs typeface="+mn-cs"/>
                        </a:rPr>
                        <a:t>$250 par évènement</a:t>
                      </a:r>
                      <a:r>
                        <a:rPr lang="ie-Latn-001" sz="1000" kern="1200" noProof="0" dirty="0">
                          <a:solidFill>
                            <a:schemeClr val="dk1"/>
                          </a:solidFill>
                          <a:effectLst/>
                          <a:latin typeface="+mn-lt"/>
                          <a:ea typeface="+mn-ea"/>
                          <a:cs typeface="+mn-cs"/>
                        </a:rPr>
                        <a:t>.</a:t>
                      </a:r>
                      <a:endParaRPr lang="fr-FR" sz="800" b="0" noProof="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047" marR="50047"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7987178"/>
                  </a:ext>
                </a:extLst>
              </a:tr>
              <a:tr h="656352">
                <a:tc>
                  <a:txBody>
                    <a:bodyPr/>
                    <a:lstStyle/>
                    <a:p>
                      <a:pPr marL="0" marR="0" algn="l" hangingPunct="0">
                        <a:spcBef>
                          <a:spcPts val="0"/>
                        </a:spcBef>
                        <a:spcAft>
                          <a:spcPts val="0"/>
                        </a:spcAft>
                      </a:pPr>
                      <a:r>
                        <a:rPr lang="fr-FR" sz="1100" b="1" noProof="0" dirty="0">
                          <a:solidFill>
                            <a:srgbClr val="0099FF"/>
                          </a:solidFill>
                          <a:effectLst/>
                        </a:rPr>
                        <a:t>Publicité</a:t>
                      </a:r>
                    </a:p>
                    <a:p>
                      <a:pPr marL="0" marR="0" algn="l" hangingPunct="0">
                        <a:spcBef>
                          <a:spcPts val="0"/>
                        </a:spcBef>
                        <a:spcAft>
                          <a:spcPts val="0"/>
                        </a:spcAft>
                      </a:pPr>
                      <a:r>
                        <a:rPr lang="fr-FR" sz="1050" b="0" noProof="0" dirty="0">
                          <a:solidFill>
                            <a:schemeClr val="tx1"/>
                          </a:solidFill>
                          <a:effectLst/>
                        </a:rPr>
                        <a:t>Augmenter votre notoriété par la promotion de vos services ou produits via les publications et sites  de la FACC-Chicago (emails promotionnels, site internet, réseaux sociaux..), ou par le sponsoring d’évènements prestigieux. </a:t>
                      </a:r>
                      <a:endParaRPr lang="fr-FR" sz="1100" b="0" noProof="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047" marR="50047"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0">
                        <a:lnSpc>
                          <a:spcPct val="100000"/>
                        </a:lnSpc>
                        <a:spcBef>
                          <a:spcPts val="0"/>
                        </a:spcBef>
                        <a:spcAft>
                          <a:spcPts val="0"/>
                        </a:spcAft>
                        <a:buClrTx/>
                        <a:buSzTx/>
                        <a:buFontTx/>
                        <a:buNone/>
                        <a:tabLst/>
                        <a:defRPr/>
                      </a:pPr>
                      <a:r>
                        <a:rPr lang="fr-FR" sz="1000" b="0" kern="1200" noProof="0" dirty="0">
                          <a:solidFill>
                            <a:schemeClr val="dk1"/>
                          </a:solidFill>
                          <a:effectLst/>
                          <a:highlight>
                            <a:srgbClr val="FFFF00"/>
                          </a:highlight>
                          <a:latin typeface="+mn-lt"/>
                          <a:ea typeface="+mn-ea"/>
                          <a:cs typeface="+mn-cs"/>
                        </a:rPr>
                        <a:t>Veuillez consulter la page </a:t>
                      </a:r>
                      <a:r>
                        <a:rPr lang="fr-FR" sz="1000" b="0" kern="1200" noProof="0" dirty="0" err="1">
                          <a:solidFill>
                            <a:schemeClr val="dk1"/>
                          </a:solidFill>
                          <a:effectLst/>
                          <a:highlight>
                            <a:srgbClr val="FFFF00"/>
                          </a:highlight>
                          <a:latin typeface="+mn-lt"/>
                          <a:ea typeface="+mn-ea"/>
                          <a:cs typeface="+mn-cs"/>
                        </a:rPr>
                        <a:t>Advertisement</a:t>
                      </a:r>
                      <a:r>
                        <a:rPr lang="fr-FR" sz="1000" b="0" kern="1200" noProof="0" dirty="0">
                          <a:solidFill>
                            <a:schemeClr val="dk1"/>
                          </a:solidFill>
                          <a:effectLst/>
                          <a:highlight>
                            <a:srgbClr val="FFFF00"/>
                          </a:highlight>
                          <a:latin typeface="+mn-lt"/>
                          <a:ea typeface="+mn-ea"/>
                          <a:cs typeface="+mn-cs"/>
                        </a:rPr>
                        <a:t> and Marketing de notre site</a:t>
                      </a:r>
                      <a:r>
                        <a:rPr lang="fr-FR" sz="1000" b="0" kern="1200" noProof="0" dirty="0">
                          <a:solidFill>
                            <a:schemeClr val="dk1"/>
                          </a:solidFill>
                          <a:effectLst/>
                          <a:latin typeface="+mn-lt"/>
                          <a:ea typeface="+mn-ea"/>
                          <a:cs typeface="+mn-cs"/>
                        </a:rPr>
                        <a:t>. </a:t>
                      </a:r>
                    </a:p>
                  </a:txBody>
                  <a:tcPr marL="50047" marR="50047"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72243812"/>
                  </a:ext>
                </a:extLst>
              </a:tr>
            </a:tbl>
          </a:graphicData>
        </a:graphic>
      </p:graphicFrame>
      <p:sp>
        <p:nvSpPr>
          <p:cNvPr id="22" name="TextBox 21"/>
          <p:cNvSpPr txBox="1"/>
          <p:nvPr/>
        </p:nvSpPr>
        <p:spPr>
          <a:xfrm>
            <a:off x="4982400" y="22120"/>
            <a:ext cx="901209" cy="338554"/>
          </a:xfrm>
          <a:prstGeom prst="rect">
            <a:avLst/>
          </a:prstGeom>
          <a:noFill/>
        </p:spPr>
        <p:txBody>
          <a:bodyPr wrap="none" rtlCol="0">
            <a:spAutoFit/>
          </a:bodyPr>
          <a:lstStyle/>
          <a:p>
            <a:r>
              <a:rPr lang="ie-Latn-001" sz="1600" b="1" spc="300" dirty="0">
                <a:solidFill>
                  <a:srgbClr val="0099FF"/>
                </a:solidFill>
                <a:latin typeface="Century Gothic" panose="020B0502020202020204" pitchFamily="34" charset="0"/>
                <a:cs typeface="Lucida Grande"/>
              </a:rPr>
              <a:t>Tarifs</a:t>
            </a:r>
            <a:endParaRPr lang="fr-FR" sz="1600" b="1" spc="300" dirty="0">
              <a:solidFill>
                <a:srgbClr val="0099FF"/>
              </a:solidFill>
              <a:latin typeface="Century Gothic" panose="020B0502020202020204" pitchFamily="34" charset="0"/>
              <a:cs typeface="Lucida Grande"/>
            </a:endParaRPr>
          </a:p>
        </p:txBody>
      </p:sp>
      <p:grpSp>
        <p:nvGrpSpPr>
          <p:cNvPr id="26" name="Group 25"/>
          <p:cNvGrpSpPr/>
          <p:nvPr/>
        </p:nvGrpSpPr>
        <p:grpSpPr>
          <a:xfrm>
            <a:off x="5271832" y="4910893"/>
            <a:ext cx="2171576" cy="215444"/>
            <a:chOff x="4797170" y="4883154"/>
            <a:chExt cx="2171576" cy="215444"/>
          </a:xfrm>
        </p:grpSpPr>
        <p:pic>
          <p:nvPicPr>
            <p:cNvPr id="27" name="Picture 26" descr="CCI symbol 2012.png"/>
            <p:cNvPicPr>
              <a:picLocks noChangeAspect="1"/>
            </p:cNvPicPr>
            <p:nvPr/>
          </p:nvPicPr>
          <p:blipFill>
            <a:blip r:embed="rId2">
              <a:duotone>
                <a:schemeClr val="bg2">
                  <a:shade val="45000"/>
                  <a:satMod val="135000"/>
                </a:schemeClr>
                <a:prstClr val="white"/>
              </a:duotone>
            </a:blip>
            <a:stretch>
              <a:fillRect/>
            </a:stretch>
          </p:blipFill>
          <p:spPr>
            <a:xfrm>
              <a:off x="4797170" y="4913280"/>
              <a:ext cx="143553" cy="155192"/>
            </a:xfrm>
            <a:prstGeom prst="rect">
              <a:avLst/>
            </a:prstGeom>
          </p:spPr>
        </p:pic>
        <p:sp>
          <p:nvSpPr>
            <p:cNvPr id="28" name="TextBox 27"/>
            <p:cNvSpPr txBox="1"/>
            <p:nvPr/>
          </p:nvSpPr>
          <p:spPr>
            <a:xfrm>
              <a:off x="4904978" y="4883154"/>
              <a:ext cx="2063768" cy="215444"/>
            </a:xfrm>
            <a:prstGeom prst="rect">
              <a:avLst/>
            </a:prstGeom>
            <a:noFill/>
          </p:spPr>
          <p:txBody>
            <a:bodyPr wrap="square" rtlCol="0">
              <a:spAutoFit/>
            </a:bodyPr>
            <a:lstStyle/>
            <a:p>
              <a:r>
                <a:rPr lang="fr-FR" sz="800" dirty="0">
                  <a:solidFill>
                    <a:schemeClr val="tx1">
                      <a:lumMod val="50000"/>
                      <a:lumOff val="50000"/>
                    </a:schemeClr>
                  </a:solidFill>
                  <a:latin typeface="Lucida Grande"/>
                  <a:cs typeface="Lucida Grande"/>
                </a:rPr>
                <a:t>FACC Chicago | </a:t>
              </a:r>
              <a:r>
                <a:rPr lang="ie-Latn-001" sz="800" dirty="0">
                  <a:solidFill>
                    <a:schemeClr val="tx1">
                      <a:lumMod val="50000"/>
                      <a:lumOff val="50000"/>
                    </a:schemeClr>
                  </a:solidFill>
                  <a:latin typeface="Lucida Grande"/>
                  <a:cs typeface="Lucida Grande"/>
                </a:rPr>
                <a:t>Trade Services</a:t>
              </a:r>
              <a:endParaRPr lang="fr-FR" sz="800" dirty="0">
                <a:solidFill>
                  <a:schemeClr val="tx1">
                    <a:lumMod val="50000"/>
                    <a:lumOff val="50000"/>
                  </a:schemeClr>
                </a:solidFill>
                <a:latin typeface="Lucida Grande"/>
                <a:cs typeface="Lucida Grande"/>
              </a:endParaRPr>
            </a:p>
          </p:txBody>
        </p:sp>
      </p:grpSp>
      <p:sp>
        <p:nvSpPr>
          <p:cNvPr id="14" name="TextBox 13"/>
          <p:cNvSpPr txBox="1"/>
          <p:nvPr/>
        </p:nvSpPr>
        <p:spPr>
          <a:xfrm>
            <a:off x="-20097" y="22120"/>
            <a:ext cx="3580877" cy="338554"/>
          </a:xfrm>
          <a:prstGeom prst="rect">
            <a:avLst/>
          </a:prstGeom>
          <a:noFill/>
        </p:spPr>
        <p:txBody>
          <a:bodyPr wrap="square" rtlCol="0">
            <a:spAutoFit/>
          </a:bodyPr>
          <a:lstStyle/>
          <a:p>
            <a:r>
              <a:rPr lang="fr-FR" sz="1600" b="1" dirty="0">
                <a:solidFill>
                  <a:srgbClr val="0099FF"/>
                </a:solidFill>
                <a:latin typeface="Century Gothic" panose="020B0502020202020204" pitchFamily="34" charset="0"/>
                <a:cs typeface="Lucida Grande"/>
              </a:rPr>
              <a:t>Services d’Appui aux Entreprises</a:t>
            </a:r>
          </a:p>
        </p:txBody>
      </p:sp>
      <p:sp>
        <p:nvSpPr>
          <p:cNvPr id="3" name="Rectangle 2"/>
          <p:cNvSpPr/>
          <p:nvPr/>
        </p:nvSpPr>
        <p:spPr>
          <a:xfrm>
            <a:off x="-2173506" y="646944"/>
            <a:ext cx="245580" cy="246221"/>
          </a:xfrm>
          <a:prstGeom prst="rect">
            <a:avLst/>
          </a:prstGeom>
        </p:spPr>
        <p:txBody>
          <a:bodyPr wrap="none">
            <a:spAutoFit/>
          </a:bodyPr>
          <a:lstStyle/>
          <a:p>
            <a:r>
              <a:rPr lang="fr-FR" sz="1000" dirty="0">
                <a:solidFill>
                  <a:schemeClr val="dk1"/>
                </a:solidFill>
              </a:rPr>
              <a:t>à</a:t>
            </a:r>
            <a:endParaRPr lang="fr-FR" sz="1000" dirty="0"/>
          </a:p>
        </p:txBody>
      </p:sp>
      <p:cxnSp>
        <p:nvCxnSpPr>
          <p:cNvPr id="17" name="Straight Connector 16"/>
          <p:cNvCxnSpPr>
            <a:cxnSpLocks/>
          </p:cNvCxnSpPr>
          <p:nvPr/>
        </p:nvCxnSpPr>
        <p:spPr>
          <a:xfrm flipV="1">
            <a:off x="147141" y="360674"/>
            <a:ext cx="6474376" cy="12229"/>
          </a:xfrm>
          <a:prstGeom prst="line">
            <a:avLst/>
          </a:prstGeom>
          <a:ln w="3175">
            <a:solidFill>
              <a:srgbClr val="0099FF"/>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a:cxnSpLocks/>
          </p:cNvCxnSpPr>
          <p:nvPr/>
        </p:nvCxnSpPr>
        <p:spPr>
          <a:xfrm flipV="1">
            <a:off x="147141" y="1698064"/>
            <a:ext cx="6474376" cy="12229"/>
          </a:xfrm>
          <a:prstGeom prst="line">
            <a:avLst/>
          </a:prstGeom>
          <a:ln w="3175">
            <a:solidFill>
              <a:srgbClr val="0099FF"/>
            </a:solidFill>
          </a:ln>
          <a:effectLst/>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flipV="1">
            <a:off x="147141" y="2977751"/>
            <a:ext cx="6474376" cy="12229"/>
          </a:xfrm>
          <a:prstGeom prst="line">
            <a:avLst/>
          </a:prstGeom>
          <a:ln w="3175">
            <a:solidFill>
              <a:srgbClr val="0099FF"/>
            </a:solidFill>
          </a:ln>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92362" y="3802813"/>
            <a:ext cx="6474376" cy="12229"/>
          </a:xfrm>
          <a:prstGeom prst="line">
            <a:avLst/>
          </a:prstGeom>
          <a:ln w="3175">
            <a:solidFill>
              <a:srgbClr val="0099FF"/>
            </a:solidFill>
          </a:ln>
          <a:effectLst/>
        </p:spPr>
        <p:style>
          <a:lnRef idx="1">
            <a:schemeClr val="accent1"/>
          </a:lnRef>
          <a:fillRef idx="0">
            <a:schemeClr val="accent1"/>
          </a:fillRef>
          <a:effectRef idx="0">
            <a:schemeClr val="accent1"/>
          </a:effectRef>
          <a:fontRef idx="minor">
            <a:schemeClr val="tx1"/>
          </a:fontRef>
        </p:style>
      </p:cxnSp>
      <p:cxnSp>
        <p:nvCxnSpPr>
          <p:cNvPr id="21" name="Straight Connector 20"/>
          <p:cNvCxnSpPr>
            <a:cxnSpLocks/>
          </p:cNvCxnSpPr>
          <p:nvPr/>
        </p:nvCxnSpPr>
        <p:spPr>
          <a:xfrm flipV="1">
            <a:off x="92365" y="4409402"/>
            <a:ext cx="6474376" cy="12229"/>
          </a:xfrm>
          <a:prstGeom prst="line">
            <a:avLst/>
          </a:prstGeom>
          <a:ln w="3175">
            <a:solidFill>
              <a:srgbClr val="0099FF"/>
            </a:solidFill>
          </a:ln>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a:cxnSpLocks/>
          </p:cNvCxnSpPr>
          <p:nvPr/>
        </p:nvCxnSpPr>
        <p:spPr>
          <a:xfrm flipV="1">
            <a:off x="147141" y="1053831"/>
            <a:ext cx="6474376" cy="12229"/>
          </a:xfrm>
          <a:prstGeom prst="line">
            <a:avLst/>
          </a:prstGeom>
          <a:ln w="3175">
            <a:solidFill>
              <a:srgbClr val="0099FF"/>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2501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 y="0"/>
            <a:ext cx="3329914" cy="5137358"/>
          </a:xfrm>
          <a:prstGeom prst="rect">
            <a:avLst/>
          </a:prstGeom>
          <a:solidFill>
            <a:srgbClr val="5391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3818219" y="149087"/>
            <a:ext cx="2958860" cy="923330"/>
          </a:xfrm>
          <a:prstGeom prst="rect">
            <a:avLst/>
          </a:prstGeom>
          <a:noFill/>
        </p:spPr>
        <p:txBody>
          <a:bodyPr wrap="square" rtlCol="0">
            <a:spAutoFit/>
          </a:bodyPr>
          <a:lstStyle/>
          <a:p>
            <a:pPr algn="r"/>
            <a:r>
              <a:rPr lang="fr-FR" dirty="0">
                <a:solidFill>
                  <a:srgbClr val="0099FF"/>
                </a:solidFill>
                <a:latin typeface="Century Gothic" panose="020B0502020202020204" pitchFamily="34" charset="0"/>
                <a:cs typeface="Lucida Grande"/>
              </a:rPr>
              <a:t>Réussissez votre implantation </a:t>
            </a:r>
            <a:r>
              <a:rPr lang="fr-FR" dirty="0">
                <a:solidFill>
                  <a:srgbClr val="0099FF"/>
                </a:solidFill>
                <a:latin typeface="Century Gothic" panose="020B0502020202020204" pitchFamily="34" charset="0"/>
              </a:rPr>
              <a:t>à</a:t>
            </a:r>
            <a:r>
              <a:rPr lang="fr-FR" dirty="0">
                <a:solidFill>
                  <a:srgbClr val="0099FF"/>
                </a:solidFill>
                <a:latin typeface="Century Gothic" panose="020B0502020202020204" pitchFamily="34" charset="0"/>
                <a:cs typeface="Lucida Grande"/>
              </a:rPr>
              <a:t> Chicago. Contactez-nous</a:t>
            </a:r>
          </a:p>
        </p:txBody>
      </p:sp>
      <p:sp>
        <p:nvSpPr>
          <p:cNvPr id="20" name="Rectangle 19"/>
          <p:cNvSpPr/>
          <p:nvPr/>
        </p:nvSpPr>
        <p:spPr>
          <a:xfrm>
            <a:off x="3329915" y="1057822"/>
            <a:ext cx="3528085" cy="2754600"/>
          </a:xfrm>
          <a:prstGeom prst="rect">
            <a:avLst/>
          </a:prstGeom>
        </p:spPr>
        <p:txBody>
          <a:bodyPr wrap="square">
            <a:spAutoFit/>
          </a:bodyPr>
          <a:lstStyle/>
          <a:p>
            <a:pPr algn="r"/>
            <a:r>
              <a:rPr lang="fr-FR" sz="500" b="1" dirty="0">
                <a:solidFill>
                  <a:schemeClr val="bg1"/>
                </a:solidFill>
                <a:latin typeface="Century Gothic" panose="020B0502020202020204" pitchFamily="34" charset="0"/>
              </a:rPr>
              <a:t>Cam</a:t>
            </a:r>
            <a:endParaRPr lang="fr-FR" sz="1200" b="1" dirty="0">
              <a:solidFill>
                <a:schemeClr val="bg1">
                  <a:lumMod val="50000"/>
                </a:schemeClr>
              </a:solidFill>
              <a:latin typeface="Century Gothic" panose="020B0502020202020204" pitchFamily="34" charset="0"/>
            </a:endParaRPr>
          </a:p>
          <a:p>
            <a:pPr algn="r"/>
            <a:r>
              <a:rPr lang="fr-FR" sz="1200" b="1" dirty="0">
                <a:solidFill>
                  <a:schemeClr val="bg1">
                    <a:lumMod val="50000"/>
                  </a:schemeClr>
                </a:solidFill>
                <a:latin typeface="Century Gothic" panose="020B0502020202020204" pitchFamily="34" charset="0"/>
              </a:rPr>
              <a:t>Chambre de Commerce Franco-Américaine</a:t>
            </a:r>
            <a:br>
              <a:rPr lang="fr-FR" sz="1200" b="1" dirty="0">
                <a:solidFill>
                  <a:schemeClr val="bg1">
                    <a:lumMod val="50000"/>
                  </a:schemeClr>
                </a:solidFill>
                <a:latin typeface="Century Gothic" panose="020B0502020202020204" pitchFamily="34" charset="0"/>
              </a:rPr>
            </a:br>
            <a:r>
              <a:rPr lang="fr-FR" sz="1200" b="1" dirty="0">
                <a:solidFill>
                  <a:schemeClr val="bg1">
                    <a:lumMod val="50000"/>
                  </a:schemeClr>
                </a:solidFill>
                <a:latin typeface="Century Gothic" panose="020B0502020202020204" pitchFamily="34" charset="0"/>
              </a:rPr>
              <a:t>/ </a:t>
            </a:r>
            <a:r>
              <a:rPr lang="fr-FR" sz="1200" b="1" i="1" dirty="0">
                <a:solidFill>
                  <a:schemeClr val="bg1">
                    <a:lumMod val="50000"/>
                  </a:schemeClr>
                </a:solidFill>
                <a:latin typeface="Century Gothic" panose="020B0502020202020204" pitchFamily="34" charset="0"/>
              </a:rPr>
              <a:t>French-American Chamber of Commerce </a:t>
            </a:r>
            <a:br>
              <a:rPr lang="fr-FR" sz="1200" b="1" i="1" dirty="0">
                <a:solidFill>
                  <a:schemeClr val="bg1">
                    <a:lumMod val="50000"/>
                  </a:schemeClr>
                </a:solidFill>
                <a:latin typeface="Century Gothic" panose="020B0502020202020204" pitchFamily="34" charset="0"/>
              </a:rPr>
            </a:br>
            <a:r>
              <a:rPr lang="fr-FR" sz="1200" b="1" dirty="0">
                <a:solidFill>
                  <a:schemeClr val="bg1">
                    <a:lumMod val="50000"/>
                  </a:schemeClr>
                </a:solidFill>
                <a:latin typeface="Century Gothic" panose="020B0502020202020204" pitchFamily="34" charset="0"/>
              </a:rPr>
              <a:t>FACC-Chicago </a:t>
            </a:r>
            <a:endParaRPr lang="fr-FR" sz="1400" b="1" dirty="0">
              <a:solidFill>
                <a:schemeClr val="bg1">
                  <a:lumMod val="50000"/>
                </a:schemeClr>
              </a:solidFill>
              <a:latin typeface="Century Gothic" panose="020B0502020202020204" pitchFamily="34" charset="0"/>
            </a:endParaRPr>
          </a:p>
          <a:p>
            <a:pPr algn="r"/>
            <a:endParaRPr lang="ie-Latn-001" sz="1100" b="1" u="sng" dirty="0">
              <a:solidFill>
                <a:srgbClr val="0099FF"/>
              </a:solidFill>
              <a:latin typeface="Century Gothic" panose="020B0502020202020204" pitchFamily="34" charset="0"/>
            </a:endParaRPr>
          </a:p>
          <a:p>
            <a:pPr algn="r"/>
            <a:r>
              <a:rPr lang="fr-FR" sz="1100" b="1" u="sng" dirty="0">
                <a:solidFill>
                  <a:srgbClr val="0099FF"/>
                </a:solidFill>
                <a:latin typeface="Century Gothic" panose="020B0502020202020204" pitchFamily="34" charset="0"/>
              </a:rPr>
              <a:t>Services d’appui aux entreprises</a:t>
            </a:r>
          </a:p>
          <a:p>
            <a:pPr algn="r"/>
            <a:r>
              <a:rPr lang="en-US" sz="1100" b="1" dirty="0">
                <a:solidFill>
                  <a:schemeClr val="bg1">
                    <a:lumMod val="50000"/>
                  </a:schemeClr>
                </a:solidFill>
                <a:latin typeface="Century Gothic" panose="020B0502020202020204" pitchFamily="34" charset="0"/>
              </a:rPr>
              <a:t>Alexandra Chambaron</a:t>
            </a:r>
            <a:br>
              <a:rPr lang="fr-FR" sz="1100" b="1" dirty="0">
                <a:solidFill>
                  <a:schemeClr val="bg1">
                    <a:lumMod val="50000"/>
                  </a:schemeClr>
                </a:solidFill>
                <a:latin typeface="Century Gothic" panose="020B0502020202020204" pitchFamily="34" charset="0"/>
              </a:rPr>
            </a:br>
            <a:r>
              <a:rPr lang="fr-FR" sz="1100" b="1" u="sng" dirty="0">
                <a:solidFill>
                  <a:schemeClr val="tx1">
                    <a:lumMod val="50000"/>
                    <a:lumOff val="50000"/>
                  </a:schemeClr>
                </a:solidFill>
                <a:latin typeface="Century Gothic" panose="020B0502020202020204" pitchFamily="34" charset="0"/>
              </a:rPr>
              <a:t>TradeServices@facc-chicago.com</a:t>
            </a:r>
            <a:endParaRPr lang="fr-FR" sz="1100" b="1" dirty="0">
              <a:solidFill>
                <a:schemeClr val="tx1">
                  <a:lumMod val="50000"/>
                  <a:lumOff val="50000"/>
                </a:schemeClr>
              </a:solidFill>
              <a:latin typeface="Century Gothic" panose="020B0502020202020204" pitchFamily="34" charset="0"/>
            </a:endParaRPr>
          </a:p>
          <a:p>
            <a:pPr algn="r"/>
            <a:endParaRPr lang="fr-FR" sz="1100" b="1" dirty="0">
              <a:solidFill>
                <a:schemeClr val="bg1">
                  <a:lumMod val="50000"/>
                </a:schemeClr>
              </a:solidFill>
              <a:latin typeface="Century Gothic" panose="020B0502020202020204" pitchFamily="34" charset="0"/>
            </a:endParaRPr>
          </a:p>
          <a:p>
            <a:pPr algn="r"/>
            <a:r>
              <a:rPr lang="ie-Latn-001" sz="1100" b="1" dirty="0">
                <a:solidFill>
                  <a:schemeClr val="bg1">
                    <a:lumMod val="50000"/>
                  </a:schemeClr>
                </a:solidFill>
                <a:latin typeface="Century Gothic" panose="020B0502020202020204" pitchFamily="34" charset="0"/>
              </a:rPr>
              <a:t>Adresse:</a:t>
            </a:r>
            <a:r>
              <a:rPr lang="fr-FR" sz="1100" b="1" dirty="0">
                <a:solidFill>
                  <a:schemeClr val="bg1">
                    <a:lumMod val="50000"/>
                  </a:schemeClr>
                </a:solidFill>
                <a:latin typeface="Century Gothic" panose="020B0502020202020204" pitchFamily="34" charset="0"/>
              </a:rPr>
              <a:t> </a:t>
            </a:r>
          </a:p>
          <a:p>
            <a:pPr algn="r"/>
            <a:r>
              <a:rPr lang="fr-FR" sz="1100" b="1" dirty="0">
                <a:solidFill>
                  <a:schemeClr val="bg1">
                    <a:lumMod val="50000"/>
                  </a:schemeClr>
                </a:solidFill>
                <a:latin typeface="Century Gothic" panose="020B0502020202020204" pitchFamily="34" charset="0"/>
              </a:rPr>
              <a:t>205 North Michigan Avenue|37th </a:t>
            </a:r>
            <a:r>
              <a:rPr lang="fr-FR" sz="1100" b="1" dirty="0" err="1">
                <a:solidFill>
                  <a:schemeClr val="bg1">
                    <a:lumMod val="50000"/>
                  </a:schemeClr>
                </a:solidFill>
                <a:latin typeface="Century Gothic" panose="020B0502020202020204" pitchFamily="34" charset="0"/>
              </a:rPr>
              <a:t>Floor</a:t>
            </a:r>
            <a:endParaRPr lang="fr-FR" sz="1100" b="1" dirty="0">
              <a:solidFill>
                <a:schemeClr val="bg1">
                  <a:lumMod val="50000"/>
                </a:schemeClr>
              </a:solidFill>
              <a:latin typeface="Century Gothic" panose="020B0502020202020204" pitchFamily="34" charset="0"/>
            </a:endParaRPr>
          </a:p>
          <a:p>
            <a:pPr algn="r"/>
            <a:r>
              <a:rPr lang="fr-FR" sz="1100" b="1" dirty="0">
                <a:solidFill>
                  <a:schemeClr val="bg1">
                    <a:lumMod val="50000"/>
                  </a:schemeClr>
                </a:solidFill>
                <a:latin typeface="Century Gothic" panose="020B0502020202020204" pitchFamily="34" charset="0"/>
              </a:rPr>
              <a:t>Chicago, Illinois 60601</a:t>
            </a:r>
          </a:p>
          <a:p>
            <a:pPr algn="r"/>
            <a:r>
              <a:rPr lang="fr-FR" sz="1100" b="1" i="1" dirty="0">
                <a:solidFill>
                  <a:schemeClr val="bg1">
                    <a:lumMod val="50000"/>
                  </a:schemeClr>
                </a:solidFill>
                <a:latin typeface="Century Gothic" panose="020B0502020202020204" pitchFamily="34" charset="0"/>
              </a:rPr>
              <a:t>(sur RDV uniquement)</a:t>
            </a:r>
          </a:p>
          <a:p>
            <a:pPr algn="r"/>
            <a:r>
              <a:rPr lang="fr-FR" sz="1100" b="1" dirty="0">
                <a:solidFill>
                  <a:schemeClr val="bg1">
                    <a:lumMod val="50000"/>
                  </a:schemeClr>
                </a:solidFill>
                <a:latin typeface="Century Gothic" panose="020B0502020202020204" pitchFamily="34" charset="0"/>
              </a:rPr>
              <a:t>+ 1 312. 578. 0444</a:t>
            </a:r>
            <a:br>
              <a:rPr lang="fr-FR" sz="1100" b="1" dirty="0">
                <a:solidFill>
                  <a:schemeClr val="bg1">
                    <a:lumMod val="50000"/>
                  </a:schemeClr>
                </a:solidFill>
                <a:latin typeface="Century Gothic" panose="020B0502020202020204" pitchFamily="34" charset="0"/>
              </a:rPr>
            </a:br>
            <a:endParaRPr lang="fr-FR" sz="1100" b="1" u="sng" dirty="0">
              <a:solidFill>
                <a:srgbClr val="0099FF"/>
              </a:solidFill>
              <a:latin typeface="Century Gothic" panose="020B0502020202020204" pitchFamily="34" charset="0"/>
            </a:endParaRPr>
          </a:p>
          <a:p>
            <a:pPr algn="r"/>
            <a:r>
              <a:rPr lang="fr-FR" sz="1100" b="1" u="sng" dirty="0">
                <a:solidFill>
                  <a:schemeClr val="bg1">
                    <a:lumMod val="50000"/>
                  </a:schemeClr>
                </a:solidFill>
                <a:latin typeface="Century Gothic" panose="020B0502020202020204" pitchFamily="34" charset="0"/>
              </a:rPr>
              <a:t>www.facc-chicago.com</a:t>
            </a:r>
            <a:endParaRPr lang="fr-FR" sz="1100" b="1" dirty="0">
              <a:solidFill>
                <a:schemeClr val="bg1">
                  <a:lumMod val="50000"/>
                </a:schemeClr>
              </a:solidFill>
              <a:latin typeface="Century Gothic" panose="020B0502020202020204" pitchFamily="34" charset="0"/>
            </a:endParaRPr>
          </a:p>
        </p:txBody>
      </p:sp>
      <p:pic>
        <p:nvPicPr>
          <p:cNvPr id="7" name="Picture 6" descr="CCI symbol 2012.png"/>
          <p:cNvPicPr>
            <a:picLocks noChangeAspect="1"/>
          </p:cNvPicPr>
          <p:nvPr/>
        </p:nvPicPr>
        <p:blipFill>
          <a:blip r:embed="rId2">
            <a:extLst>
              <a:ext uri="{BEBA8EAE-BF5A-486C-A8C5-ECC9F3942E4B}">
                <a14:imgProps xmlns:a14="http://schemas.microsoft.com/office/drawing/2010/main">
                  <a14:imgLayer r:embed="rId3">
                    <a14:imgEffect>
                      <a14:artisticPhotocopy/>
                    </a14:imgEffect>
                    <a14:imgEffect>
                      <a14:sharpenSoften amount="50000"/>
                    </a14:imgEffect>
                    <a14:imgEffect>
                      <a14:brightnessContrast bright="40000" contrast="20000"/>
                    </a14:imgEffect>
                  </a14:imgLayer>
                </a14:imgProps>
              </a:ext>
            </a:extLst>
          </a:blip>
          <a:stretch>
            <a:fillRect/>
          </a:stretch>
        </p:blipFill>
        <p:spPr>
          <a:xfrm>
            <a:off x="302847" y="872010"/>
            <a:ext cx="2455841" cy="2654962"/>
          </a:xfrm>
          <a:prstGeom prst="rect">
            <a:avLst/>
          </a:prstGeom>
        </p:spPr>
      </p:pic>
      <p:grpSp>
        <p:nvGrpSpPr>
          <p:cNvPr id="11" name="Group 10"/>
          <p:cNvGrpSpPr/>
          <p:nvPr/>
        </p:nvGrpSpPr>
        <p:grpSpPr>
          <a:xfrm>
            <a:off x="4982400" y="4848236"/>
            <a:ext cx="2217231" cy="243117"/>
            <a:chOff x="4730495" y="4851624"/>
            <a:chExt cx="2217231" cy="243117"/>
          </a:xfrm>
        </p:grpSpPr>
        <p:pic>
          <p:nvPicPr>
            <p:cNvPr id="12" name="Picture 11" descr="CCI symbol 2012.png"/>
            <p:cNvPicPr>
              <a:picLocks noChangeAspect="1"/>
            </p:cNvPicPr>
            <p:nvPr/>
          </p:nvPicPr>
          <p:blipFill>
            <a:blip r:embed="rId4">
              <a:duotone>
                <a:schemeClr val="bg2">
                  <a:shade val="45000"/>
                  <a:satMod val="135000"/>
                </a:schemeClr>
                <a:prstClr val="white"/>
              </a:duotone>
            </a:blip>
            <a:stretch>
              <a:fillRect/>
            </a:stretch>
          </p:blipFill>
          <p:spPr>
            <a:xfrm>
              <a:off x="4730495" y="4883387"/>
              <a:ext cx="195503" cy="211354"/>
            </a:xfrm>
            <a:prstGeom prst="rect">
              <a:avLst/>
            </a:prstGeom>
          </p:spPr>
        </p:pic>
        <p:sp>
          <p:nvSpPr>
            <p:cNvPr id="13" name="TextBox 12"/>
            <p:cNvSpPr txBox="1"/>
            <p:nvPr/>
          </p:nvSpPr>
          <p:spPr>
            <a:xfrm>
              <a:off x="4883958" y="4851624"/>
              <a:ext cx="2063768" cy="230832"/>
            </a:xfrm>
            <a:prstGeom prst="rect">
              <a:avLst/>
            </a:prstGeom>
            <a:noFill/>
          </p:spPr>
          <p:txBody>
            <a:bodyPr wrap="square" rtlCol="0">
              <a:spAutoFit/>
            </a:bodyPr>
            <a:lstStyle/>
            <a:p>
              <a:r>
                <a:rPr lang="fr-FR" sz="900" dirty="0">
                  <a:solidFill>
                    <a:schemeClr val="tx1">
                      <a:lumMod val="50000"/>
                      <a:lumOff val="50000"/>
                    </a:schemeClr>
                  </a:solidFill>
                  <a:latin typeface="Lucida Grande"/>
                  <a:cs typeface="Lucida Grande"/>
                </a:rPr>
                <a:t>FACC Chicago | Trade Services</a:t>
              </a:r>
            </a:p>
          </p:txBody>
        </p:sp>
      </p:grpSp>
      <p:sp>
        <p:nvSpPr>
          <p:cNvPr id="2" name="TextBox 1"/>
          <p:cNvSpPr txBox="1"/>
          <p:nvPr/>
        </p:nvSpPr>
        <p:spPr>
          <a:xfrm>
            <a:off x="2" y="4655875"/>
            <a:ext cx="3468412" cy="307777"/>
          </a:xfrm>
          <a:prstGeom prst="rect">
            <a:avLst/>
          </a:prstGeom>
          <a:noFill/>
        </p:spPr>
        <p:txBody>
          <a:bodyPr wrap="square" rtlCol="0">
            <a:spAutoFit/>
          </a:bodyPr>
          <a:lstStyle/>
          <a:p>
            <a:pPr algn="ctr"/>
            <a:r>
              <a:rPr lang="ie-Latn-001" sz="1400" spc="300" dirty="0">
                <a:solidFill>
                  <a:schemeClr val="bg1"/>
                </a:solidFill>
                <a:latin typeface="Century Gothic" panose="020B0502020202020204" pitchFamily="34" charset="0"/>
              </a:rPr>
              <a:t>w</a:t>
            </a:r>
            <a:r>
              <a:rPr lang="fr-FR" sz="1400" spc="300" dirty="0">
                <a:solidFill>
                  <a:schemeClr val="bg1"/>
                </a:solidFill>
                <a:latin typeface="Century Gothic" panose="020B0502020202020204" pitchFamily="34" charset="0"/>
              </a:rPr>
              <a:t>w</a:t>
            </a:r>
            <a:r>
              <a:rPr lang="ie-Latn-001" sz="1400" spc="300" dirty="0">
                <a:solidFill>
                  <a:schemeClr val="bg1"/>
                </a:solidFill>
                <a:latin typeface="Century Gothic" panose="020B0502020202020204" pitchFamily="34" charset="0"/>
              </a:rPr>
              <a:t>w.f</a:t>
            </a:r>
            <a:r>
              <a:rPr lang="fr-FR" sz="1400" spc="300" dirty="0">
                <a:solidFill>
                  <a:schemeClr val="bg1"/>
                </a:solidFill>
                <a:latin typeface="Century Gothic" panose="020B0502020202020204" pitchFamily="34" charset="0"/>
              </a:rPr>
              <a:t>a</a:t>
            </a:r>
            <a:r>
              <a:rPr lang="ie-Latn-001" sz="1400" spc="300" dirty="0">
                <a:solidFill>
                  <a:schemeClr val="bg1"/>
                </a:solidFill>
                <a:latin typeface="Century Gothic" panose="020B0502020202020204" pitchFamily="34" charset="0"/>
              </a:rPr>
              <a:t>c</a:t>
            </a:r>
            <a:r>
              <a:rPr lang="fr-FR" sz="1400" spc="300" dirty="0">
                <a:solidFill>
                  <a:schemeClr val="bg1"/>
                </a:solidFill>
                <a:latin typeface="Century Gothic" panose="020B0502020202020204" pitchFamily="34" charset="0"/>
              </a:rPr>
              <a:t>c</a:t>
            </a:r>
            <a:r>
              <a:rPr lang="ie-Latn-001" sz="1400" spc="300" dirty="0">
                <a:solidFill>
                  <a:schemeClr val="bg1"/>
                </a:solidFill>
                <a:latin typeface="Century Gothic" panose="020B0502020202020204" pitchFamily="34" charset="0"/>
              </a:rPr>
              <a:t>-</a:t>
            </a:r>
            <a:r>
              <a:rPr lang="fr-FR" sz="1400" spc="300" dirty="0">
                <a:solidFill>
                  <a:schemeClr val="bg1"/>
                </a:solidFill>
                <a:latin typeface="Century Gothic" panose="020B0502020202020204" pitchFamily="34" charset="0"/>
              </a:rPr>
              <a:t>c</a:t>
            </a:r>
            <a:r>
              <a:rPr lang="ie-Latn-001" sz="1400" spc="300" dirty="0">
                <a:solidFill>
                  <a:schemeClr val="bg1"/>
                </a:solidFill>
                <a:latin typeface="Century Gothic" panose="020B0502020202020204" pitchFamily="34" charset="0"/>
              </a:rPr>
              <a:t>h</a:t>
            </a:r>
            <a:r>
              <a:rPr lang="fr-FR" sz="1400" spc="300" dirty="0">
                <a:solidFill>
                  <a:schemeClr val="bg1"/>
                </a:solidFill>
                <a:latin typeface="Century Gothic" panose="020B0502020202020204" pitchFamily="34" charset="0"/>
              </a:rPr>
              <a:t>i</a:t>
            </a:r>
            <a:r>
              <a:rPr lang="ie-Latn-001" sz="1400" spc="300" dirty="0">
                <a:solidFill>
                  <a:schemeClr val="bg1"/>
                </a:solidFill>
                <a:latin typeface="Century Gothic" panose="020B0502020202020204" pitchFamily="34" charset="0"/>
              </a:rPr>
              <a:t>c</a:t>
            </a:r>
            <a:r>
              <a:rPr lang="fr-FR" sz="1400" spc="300" dirty="0">
                <a:solidFill>
                  <a:schemeClr val="bg1"/>
                </a:solidFill>
                <a:latin typeface="Century Gothic" panose="020B0502020202020204" pitchFamily="34" charset="0"/>
              </a:rPr>
              <a:t>a</a:t>
            </a:r>
            <a:r>
              <a:rPr lang="ie-Latn-001" sz="1400" spc="300" dirty="0">
                <a:solidFill>
                  <a:schemeClr val="bg1"/>
                </a:solidFill>
                <a:latin typeface="Century Gothic" panose="020B0502020202020204" pitchFamily="34" charset="0"/>
              </a:rPr>
              <a:t>g</a:t>
            </a:r>
            <a:r>
              <a:rPr lang="fr-FR" sz="1400" spc="300" dirty="0">
                <a:solidFill>
                  <a:schemeClr val="bg1"/>
                </a:solidFill>
                <a:latin typeface="Century Gothic" panose="020B0502020202020204" pitchFamily="34" charset="0"/>
              </a:rPr>
              <a:t>o</a:t>
            </a:r>
            <a:r>
              <a:rPr lang="ie-Latn-001" sz="1400" spc="300" dirty="0">
                <a:solidFill>
                  <a:schemeClr val="bg1"/>
                </a:solidFill>
                <a:latin typeface="Century Gothic" panose="020B0502020202020204" pitchFamily="34" charset="0"/>
              </a:rPr>
              <a:t>.</a:t>
            </a:r>
            <a:r>
              <a:rPr lang="fr-FR" sz="1400" spc="300" dirty="0">
                <a:solidFill>
                  <a:schemeClr val="bg1"/>
                </a:solidFill>
                <a:latin typeface="Century Gothic" panose="020B0502020202020204" pitchFamily="34" charset="0"/>
              </a:rPr>
              <a:t>c</a:t>
            </a:r>
            <a:r>
              <a:rPr lang="ie-Latn-001" sz="1400" spc="300" dirty="0">
                <a:solidFill>
                  <a:schemeClr val="bg1"/>
                </a:solidFill>
                <a:latin typeface="Century Gothic" panose="020B0502020202020204" pitchFamily="34" charset="0"/>
              </a:rPr>
              <a:t>o</a:t>
            </a:r>
            <a:r>
              <a:rPr lang="fr-FR" sz="1400" spc="300" dirty="0">
                <a:solidFill>
                  <a:schemeClr val="bg1"/>
                </a:solidFill>
                <a:latin typeface="Century Gothic" panose="020B0502020202020204" pitchFamily="34" charset="0"/>
              </a:rPr>
              <a:t>m</a:t>
            </a:r>
          </a:p>
        </p:txBody>
      </p:sp>
      <p:pic>
        <p:nvPicPr>
          <p:cNvPr id="1026" name="Picture 2" descr="CCI France International (Union des chambres de commerce et d'industrie à l'étrang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5373" y="4112631"/>
            <a:ext cx="1247296" cy="45448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6">
            <a:extLst>
              <a:ext uri="{BEBA8EAE-BF5A-486C-A8C5-ECC9F3942E4B}">
                <a14:imgProps xmlns:a14="http://schemas.microsoft.com/office/drawing/2010/main">
                  <a14:imgLayer r:embed="rId7">
                    <a14:imgEffect>
                      <a14:backgroundRemoval t="0" b="100000" l="473" r="100000">
                        <a14:foregroundMark x1="14106" y1="18047" x2="14106" y2="18047"/>
                        <a14:foregroundMark x1="4334" y1="14793" x2="4334" y2="14793"/>
                        <a14:foregroundMark x1="2522" y1="35503" x2="2522" y2="35503"/>
                        <a14:foregroundMark x1="3467" y1="49704" x2="3467" y2="49704"/>
                        <a14:foregroundMark x1="5674" y1="59763" x2="6147" y2="59763"/>
                        <a14:foregroundMark x1="7959" y1="59763" x2="7959" y2="59763"/>
                        <a14:foregroundMark x1="9614" y1="59763" x2="9614" y2="59763"/>
                        <a14:foregroundMark x1="14736" y1="41420" x2="14736" y2="41420"/>
                        <a14:foregroundMark x1="14736" y1="41420" x2="14736" y2="39053"/>
                        <a14:foregroundMark x1="14736" y1="35207" x2="14736" y2="35207"/>
                        <a14:foregroundMark x1="8589" y1="23669" x2="8589" y2="23669"/>
                        <a14:foregroundMark x1="8589" y1="23669" x2="7801" y2="23669"/>
                        <a14:foregroundMark x1="7329" y1="24852" x2="6619" y2="27219"/>
                        <a14:foregroundMark x1="6304" y1="31657" x2="6304" y2="31657"/>
                        <a14:foregroundMark x1="6147" y1="36095" x2="6147" y2="36095"/>
                        <a14:foregroundMark x1="6462" y1="40828" x2="6462" y2="40828"/>
                        <a14:foregroundMark x1="6462" y1="41420" x2="6462" y2="41420"/>
                        <a14:foregroundMark x1="8432" y1="44675" x2="8432" y2="44675"/>
                        <a14:foregroundMark x1="9141" y1="44675" x2="9614" y2="44675"/>
                        <a14:foregroundMark x1="7329" y1="37278" x2="7329" y2="37278"/>
                        <a14:foregroundMark x1="7644" y1="45266" x2="7644" y2="45266"/>
                        <a14:foregroundMark x1="8432" y1="45266" x2="9456" y2="45266"/>
                        <a14:foregroundMark x1="9456" y1="45266" x2="9456" y2="45266"/>
                        <a14:foregroundMark x1="9614" y1="21006" x2="9614" y2="21006"/>
                        <a14:foregroundMark x1="9614" y1="21598" x2="9614" y2="21598"/>
                        <a14:foregroundMark x1="8983" y1="23669" x2="8117" y2="24260"/>
                        <a14:foregroundMark x1="7644" y1="25444" x2="7644" y2="25444"/>
                        <a14:foregroundMark x1="7171" y1="30473" x2="7171" y2="30473"/>
                        <a14:foregroundMark x1="6777" y1="30473" x2="6777" y2="32249"/>
                        <a14:foregroundMark x1="7329" y1="38462" x2="7329" y2="38462"/>
                        <a14:foregroundMark x1="8432" y1="44083" x2="8432" y2="44083"/>
                        <a14:foregroundMark x1="8589" y1="45266" x2="8589" y2="45266"/>
                        <a14:foregroundMark x1="9141" y1="46450" x2="9141" y2="46450"/>
                        <a14:foregroundMark x1="9771" y1="47633" x2="9771" y2="47633"/>
                        <a14:foregroundMark x1="10323" y1="47633" x2="10323" y2="47633"/>
                        <a14:foregroundMark x1="10481" y1="47633" x2="10481" y2="47633"/>
                        <a14:foregroundMark x1="15051" y1="14201" x2="15051" y2="14201"/>
                        <a14:foregroundMark x1="15051" y1="14201" x2="15051" y2="14201"/>
                        <a14:foregroundMark x1="14894" y1="14201" x2="14894" y2="14201"/>
                        <a14:foregroundMark x1="5437" y1="15385" x2="5437" y2="15385"/>
                        <a14:foregroundMark x1="4492" y1="16568" x2="4019" y2="17456"/>
                        <a14:foregroundMark x1="3467" y1="19231" x2="3310" y2="21006"/>
                        <a14:foregroundMark x1="3152" y1="24852" x2="2994" y2="26627"/>
                        <a14:foregroundMark x1="2837" y1="28402" x2="2837" y2="28402"/>
                        <a14:foregroundMark x1="2837" y1="28402" x2="2837" y2="28402"/>
                        <a14:foregroundMark x1="3467" y1="34615" x2="3783" y2="40237"/>
                        <a14:foregroundMark x1="3861" y1="48521" x2="3861" y2="48521"/>
                        <a14:foregroundMark x1="3861" y1="48521" x2="3861" y2="48521"/>
                        <a14:foregroundMark x1="4019" y1="50296" x2="4334" y2="52663"/>
                        <a14:foregroundMark x1="9929" y1="9172" x2="9929" y2="9172"/>
                        <a14:foregroundMark x1="9929" y1="9172" x2="9929" y2="9172"/>
                        <a14:foregroundMark x1="6619" y1="8580" x2="6619" y2="8580"/>
                        <a14:foregroundMark x1="6619" y1="8580" x2="8117" y2="5621"/>
                        <a14:foregroundMark x1="10244" y1="5325" x2="10244" y2="5325"/>
                        <a14:foregroundMark x1="14736" y1="29290" x2="14736" y2="29290"/>
                        <a14:foregroundMark x1="14578" y1="28994" x2="14578" y2="28994"/>
                        <a14:foregroundMark x1="14106" y1="45858" x2="14106" y2="45858"/>
                        <a14:foregroundMark x1="12293" y1="59467" x2="12293" y2="59467"/>
                        <a14:foregroundMark x1="12293" y1="59467" x2="12293" y2="59467"/>
                        <a14:foregroundMark x1="21198" y1="17160" x2="21198" y2="17160"/>
                        <a14:foregroundMark x1="25059" y1="15385" x2="25059" y2="15385"/>
                        <a14:foregroundMark x1="29314" y1="26036" x2="29314" y2="26036"/>
                        <a14:foregroundMark x1="33649" y1="21006" x2="33649" y2="21006"/>
                        <a14:foregroundMark x1="37667" y1="25444" x2="37667" y2="25444"/>
                        <a14:foregroundMark x1="42632" y1="23373" x2="42632" y2="23373"/>
                        <a14:foregroundMark x1="44602" y1="21598" x2="44602" y2="21598"/>
                        <a14:foregroundMark x1="41608" y1="19231" x2="41608" y2="19231"/>
                        <a14:foregroundMark x1="46887" y1="23669" x2="46887" y2="23669"/>
                        <a14:foregroundMark x1="49724" y1="20414" x2="49724" y2="20414"/>
                        <a14:foregroundMark x1="51537" y1="26627" x2="51537" y2="26627"/>
                        <a14:foregroundMark x1="53191" y1="18047" x2="53191" y2="18047"/>
                        <a14:foregroundMark x1="58708" y1="17456" x2="58708" y2="17456"/>
                        <a14:foregroundMark x1="62963" y1="18639" x2="62963" y2="18639"/>
                        <a14:foregroundMark x1="66824" y1="21006" x2="66824" y2="21006"/>
                        <a14:foregroundMark x1="68952" y1="22781" x2="68952" y2="22781"/>
                        <a14:foregroundMark x1="73916" y1="21598" x2="73916" y2="21598"/>
                        <a14:foregroundMark x1="75414" y1="24852" x2="75414" y2="24852"/>
                        <a14:foregroundMark x1="74941" y1="16568" x2="74941" y2="16568"/>
                        <a14:foregroundMark x1="77857" y1="18639" x2="77857" y2="18639"/>
                        <a14:foregroundMark x1="22222" y1="58876" x2="22222" y2="58876"/>
                        <a14:foregroundMark x1="25217" y1="50296" x2="25217" y2="50296"/>
                        <a14:foregroundMark x1="29866" y1="52663" x2="29866" y2="52663"/>
                        <a14:foregroundMark x1="34121" y1="47041" x2="34121" y2="47041"/>
                        <a14:foregroundMark x1="39322" y1="46450" x2="39322" y2="46450"/>
                        <a14:foregroundMark x1="45075" y1="43491" x2="45075" y2="43491"/>
                        <a14:foregroundMark x1="50906" y1="47633" x2="50906" y2="47633"/>
                        <a14:foregroundMark x1="56501" y1="52663" x2="56501" y2="52663"/>
                        <a14:foregroundMark x1="58314" y1="47041" x2="58314" y2="47041"/>
                        <a14:foregroundMark x1="63278" y1="47929" x2="63278" y2="47929"/>
                        <a14:foregroundMark x1="67455" y1="49704" x2="67455" y2="49704"/>
                        <a14:foregroundMark x1="72419" y1="50888" x2="72419" y2="50888"/>
                        <a14:foregroundMark x1="77541" y1="49704" x2="77541" y2="49704"/>
                        <a14:foregroundMark x1="83688" y1="49704" x2="83688" y2="49704"/>
                        <a14:foregroundMark x1="87549" y1="52071" x2="87549" y2="52071"/>
                        <a14:foregroundMark x1="92120" y1="53550" x2="92120" y2="53550"/>
                        <a14:foregroundMark x1="96296" y1="52663" x2="96296" y2="52663"/>
                        <a14:foregroundMark x1="39480" y1="82544" x2="39480" y2="82544"/>
                        <a14:foregroundMark x1="39480" y1="89349" x2="39480" y2="89349"/>
                        <a14:foregroundMark x1="40977" y1="85207" x2="40977" y2="85207"/>
                        <a14:foregroundMark x1="37825" y1="86391" x2="37825" y2="86391"/>
                        <a14:foregroundMark x1="36170" y1="87574" x2="36170" y2="87574"/>
                        <a14:foregroundMark x1="32861" y1="84024" x2="32861" y2="84024"/>
                        <a14:foregroundMark x1="34515" y1="87574" x2="34515" y2="87574"/>
                        <a14:foregroundMark x1="71474" y1="30473" x2="71474" y2="30473"/>
                        <a14:foregroundMark x1="70055" y1="31065" x2="70055" y2="31065"/>
                        <a14:foregroundMark x1="75965" y1="28994" x2="75965" y2="28994"/>
                        <a14:foregroundMark x1="22143" y1="75444" x2="22143" y2="75444"/>
                        <a14:foregroundMark x1="28211" y1="82840" x2="28211" y2="82840"/>
                        <a14:foregroundMark x1="28211" y1="76923" x2="28211" y2="76923"/>
                        <a14:foregroundMark x1="14027" y1="11243" x2="14027" y2="11243"/>
                        <a14:foregroundMark x1="15682" y1="17160" x2="15682" y2="17160"/>
                        <a14:foregroundMark x1="13396" y1="20710" x2="13396" y2="20710"/>
                        <a14:foregroundMark x1="24665" y1="80769" x2="24665" y2="80769"/>
                        <a14:foregroundMark x1="29472" y1="84024" x2="29472" y2="84024"/>
                        <a14:foregroundMark x1="65012" y1="28698" x2="65012" y2="28698"/>
                        <a14:foregroundMark x1="65248" y1="22781" x2="65248" y2="22781"/>
                        <a14:backgroundMark x1="26005" y1="19822" x2="26005" y2="19822"/>
                        <a14:backgroundMark x1="41135" y1="55325" x2="41135" y2="55325"/>
                        <a14:backgroundMark x1="40820" y1="45858" x2="40820" y2="45858"/>
                        <a14:backgroundMark x1="49251" y1="49112" x2="49251" y2="49112"/>
                        <a14:backgroundMark x1="30812" y1="51479" x2="30812" y2="51479"/>
                        <a14:backgroundMark x1="88810" y1="47929" x2="88810" y2="47929"/>
                        <a14:backgroundMark x1="64460" y1="21006" x2="64460" y2="23669"/>
                        <a14:backgroundMark x1="69504" y1="49408" x2="69504" y2="49408"/>
                        <a14:backgroundMark x1="22143" y1="83432" x2="22143" y2="83432"/>
                        <a14:backgroundMark x1="31127" y1="85799" x2="31127" y2="85799"/>
                        <a14:backgroundMark x1="37037" y1="84320" x2="37037" y2="84320"/>
                        <a14:backgroundMark x1="33412" y1="87278" x2="33412" y2="87278"/>
                        <a14:backgroundMark x1="39953" y1="84911" x2="39953" y2="84911"/>
                        <a14:backgroundMark x1="50039" y1="24260" x2="50039" y2="24260"/>
                        <a14:backgroundMark x1="74626" y1="23077" x2="74626" y2="23077"/>
                      </a14:backgroundRemoval>
                    </a14:imgEffect>
                  </a14:imgLayer>
                </a14:imgProps>
              </a:ext>
              <a:ext uri="{28A0092B-C50C-407E-A947-70E740481C1C}">
                <a14:useLocalDpi xmlns:a14="http://schemas.microsoft.com/office/drawing/2010/main" val="0"/>
              </a:ext>
            </a:extLst>
          </a:blip>
          <a:stretch>
            <a:fillRect/>
          </a:stretch>
        </p:blipFill>
        <p:spPr>
          <a:xfrm>
            <a:off x="145182" y="4225473"/>
            <a:ext cx="1795295" cy="478180"/>
          </a:xfrm>
          <a:prstGeom prst="rect">
            <a:avLst/>
          </a:prstGeom>
        </p:spPr>
      </p:pic>
    </p:spTree>
    <p:extLst>
      <p:ext uri="{BB962C8B-B14F-4D97-AF65-F5344CB8AC3E}">
        <p14:creationId xmlns:p14="http://schemas.microsoft.com/office/powerpoint/2010/main" val="1134370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A0099F1059734BB17B19ACADA0C045" ma:contentTypeVersion="10" ma:contentTypeDescription="Create a new document." ma:contentTypeScope="" ma:versionID="b731a7c2bc521e3e5d1b7654527228a7">
  <xsd:schema xmlns:xsd="http://www.w3.org/2001/XMLSchema" xmlns:xs="http://www.w3.org/2001/XMLSchema" xmlns:p="http://schemas.microsoft.com/office/2006/metadata/properties" xmlns:ns2="6b6e0aca-0f79-4645-a29d-74ae121299f1" xmlns:ns3="1b8e8e6f-0d53-4af3-812e-1cd6004aa83c" targetNamespace="http://schemas.microsoft.com/office/2006/metadata/properties" ma:root="true" ma:fieldsID="d62ba0bb3c3358b79a4999b7c3ed2f57" ns2:_="" ns3:_="">
    <xsd:import namespace="6b6e0aca-0f79-4645-a29d-74ae121299f1"/>
    <xsd:import namespace="1b8e8e6f-0d53-4af3-812e-1cd6004aa83c"/>
    <xsd:element name="properties">
      <xsd:complexType>
        <xsd:sequence>
          <xsd:element name="documentManagement">
            <xsd:complexType>
              <xsd:all>
                <xsd:element ref="ns2:SharedWithUser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EventHashCode" minOccurs="0"/>
                <xsd:element ref="ns3:MediaServiceGenerationTime"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6e0aca-0f79-4645-a29d-74ae121299f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b8e8e6f-0d53-4af3-812e-1cd6004aa83c"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AutoTags" ma:index="11" nillable="true" ma:displayName="MediaServiceAutoTags" ma:description="" ma:internalName="MediaServiceAutoTags" ma:readOnly="true">
      <xsd:simpleType>
        <xsd:restriction base="dms:Text"/>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Location" ma:index="14" nillable="true" ma:displayName="MediaServiceLocation" ma:internalName="MediaServiceLocatio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6C81F7-80C0-48C2-B1A1-78266FC5E06D}"/>
</file>

<file path=customXml/itemProps2.xml><?xml version="1.0" encoding="utf-8"?>
<ds:datastoreItem xmlns:ds="http://schemas.openxmlformats.org/officeDocument/2006/customXml" ds:itemID="{4E7B6423-EB69-48F0-9D10-A7F268C73EF5}">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6b6e0aca-0f79-4645-a29d-74ae121299f1"/>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D5FD8EBD-0408-49F6-9D67-D7997DDD6D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1902</TotalTime>
  <Words>851</Words>
  <Application>Microsoft Office PowerPoint</Application>
  <PresentationFormat>Custom</PresentationFormat>
  <Paragraphs>74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Century Gothic</vt:lpstr>
      <vt:lpstr>Lucida Grande</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FACC PR &amp; Press</dc:creator>
  <cp:lastModifiedBy>Andrea Jett Fletcher</cp:lastModifiedBy>
  <cp:revision>107</cp:revision>
  <dcterms:created xsi:type="dcterms:W3CDTF">2016-09-09T01:06:14Z</dcterms:created>
  <dcterms:modified xsi:type="dcterms:W3CDTF">2018-12-30T23:08:31Z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0x01010029A0099F1059734BB17B19ACADA0C045</vt:lpwstr>
  </property>
</Properties>
</file>